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958" r:id="rId4"/>
  </p:sldMasterIdLst>
  <p:notesMasterIdLst>
    <p:notesMasterId r:id="rId52"/>
  </p:notesMasterIdLst>
  <p:handoutMasterIdLst>
    <p:handoutMasterId r:id="rId53"/>
  </p:handoutMasterIdLst>
  <p:sldIdLst>
    <p:sldId id="640" r:id="rId5"/>
    <p:sldId id="2231" r:id="rId6"/>
    <p:sldId id="1684" r:id="rId7"/>
    <p:sldId id="561" r:id="rId8"/>
    <p:sldId id="792" r:id="rId9"/>
    <p:sldId id="629" r:id="rId10"/>
    <p:sldId id="1693" r:id="rId11"/>
    <p:sldId id="1683" r:id="rId12"/>
    <p:sldId id="631" r:id="rId13"/>
    <p:sldId id="2216" r:id="rId14"/>
    <p:sldId id="2232" r:id="rId15"/>
    <p:sldId id="2230" r:id="rId16"/>
    <p:sldId id="625" r:id="rId17"/>
    <p:sldId id="503" r:id="rId18"/>
    <p:sldId id="2205" r:id="rId19"/>
    <p:sldId id="1681" r:id="rId20"/>
    <p:sldId id="2224" r:id="rId21"/>
    <p:sldId id="1717" r:id="rId22"/>
    <p:sldId id="1694" r:id="rId23"/>
    <p:sldId id="1716" r:id="rId24"/>
    <p:sldId id="2226" r:id="rId25"/>
    <p:sldId id="831" r:id="rId26"/>
    <p:sldId id="2236" r:id="rId27"/>
    <p:sldId id="278" r:id="rId28"/>
    <p:sldId id="2196" r:id="rId29"/>
    <p:sldId id="2192" r:id="rId30"/>
    <p:sldId id="2233" r:id="rId31"/>
    <p:sldId id="379" r:id="rId32"/>
    <p:sldId id="1705" r:id="rId33"/>
    <p:sldId id="2237" r:id="rId34"/>
    <p:sldId id="2220" r:id="rId35"/>
    <p:sldId id="650" r:id="rId36"/>
    <p:sldId id="1695" r:id="rId37"/>
    <p:sldId id="546" r:id="rId38"/>
    <p:sldId id="2229" r:id="rId39"/>
    <p:sldId id="2242" r:id="rId40"/>
    <p:sldId id="2245" r:id="rId41"/>
    <p:sldId id="2241" r:id="rId42"/>
    <p:sldId id="514" r:id="rId43"/>
    <p:sldId id="2209" r:id="rId44"/>
    <p:sldId id="2201" r:id="rId45"/>
    <p:sldId id="2244" r:id="rId46"/>
    <p:sldId id="2240" r:id="rId47"/>
    <p:sldId id="318" r:id="rId48"/>
    <p:sldId id="2223" r:id="rId49"/>
    <p:sldId id="2243" r:id="rId50"/>
    <p:sldId id="2197" r:id="rId51"/>
  </p:sldIdLst>
  <p:sldSz cx="12192000" cy="6858000"/>
  <p:notesSz cx="7315200" cy="9601200"/>
  <p:custDataLst>
    <p:tags r:id="rId55"/>
  </p:custData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0" userDrawn="1">
          <p15:clr>
            <a:srgbClr val="A4A3A4"/>
          </p15:clr>
        </p15:guide>
        <p15:guide id="11" orient="horz" pos="2040" userDrawn="1">
          <p15:clr>
            <a:srgbClr val="A4A3A4"/>
          </p15:clr>
        </p15:guide>
        <p15:guide id="12" orient="horz" pos="1440" userDrawn="1">
          <p15:clr>
            <a:srgbClr val="A4A3A4"/>
          </p15:clr>
        </p15:guide>
        <p15:guide id="13" orient="horz" pos="2568" userDrawn="1">
          <p15:clr>
            <a:srgbClr val="A4A3A4"/>
          </p15:clr>
        </p15:guide>
        <p15:guide id="14" orient="horz" pos="3360" userDrawn="1">
          <p15:clr>
            <a:srgbClr val="A4A3A4"/>
          </p15:clr>
        </p15:guide>
        <p15:guide id="15" orient="horz" pos="3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D9D9D9"/>
    <a:srgbClr val="DB291C"/>
    <a:srgbClr val="F0F1F1"/>
    <a:srgbClr val="86BC25"/>
    <a:srgbClr val="000000"/>
    <a:srgbClr val="FFCD00"/>
    <a:srgbClr val="ED8B00"/>
    <a:srgbClr val="FF99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00" autoAdjust="0"/>
    <p:restoredTop sz="92014" autoAdjust="0"/>
  </p:normalViewPr>
  <p:slideViewPr>
    <p:cSldViewPr snapToGrid="0" showGuides="1">
      <p:cViewPr varScale="1">
        <p:scale>
          <a:sx n="72" d="100"/>
          <a:sy n="72" d="100"/>
        </p:scale>
        <p:origin x="-160" y="-112"/>
      </p:cViewPr>
      <p:guideLst>
        <p:guide orient="horz" pos="2040"/>
        <p:guide orient="horz" pos="1440"/>
        <p:guide orient="horz" pos="2568"/>
        <p:guide orient="horz" pos="3360"/>
        <p:guide orient="horz" pos="3600"/>
        <p:guide/>
      </p:guideLst>
    </p:cSldViewPr>
  </p:slideViewPr>
  <p:outlineViewPr>
    <p:cViewPr>
      <p:scale>
        <a:sx n="33" d="100"/>
        <a:sy n="33" d="100"/>
      </p:scale>
      <p:origin x="0" y="-59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405"/>
    </p:cViewPr>
  </p:sorterViewPr>
  <p:notesViewPr>
    <p:cSldViewPr snapToGrid="0" showGuides="1">
      <p:cViewPr varScale="1">
        <p:scale>
          <a:sx n="57" d="100"/>
          <a:sy n="57" d="100"/>
        </p:scale>
        <p:origin x="1992" y="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tags" Target="tags/tag1.xml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"/>
          <c:y val="0.187545940726751"/>
          <c:w val="0.541636072834646"/>
          <c:h val="0.8124540592732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A2E-E544-BB8C-14B985D65A94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A2E-E544-BB8C-14B985D65A94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EB8-7544-ADFF-DD432904AF1A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3A2E-E544-BB8C-14B985D65A9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77.0</c:v>
                </c:pt>
                <c:pt idx="1">
                  <c:v>23.0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2E-E544-BB8C-14B985D65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/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Most In-Demand Jobs 2018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9B-4D59-8FAF-408E2DB0166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A04-4C65-BE16-A69A2F94C82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9B-4D59-8FAF-408E2DB0166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9B-4D59-8FAF-408E2DB0166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9B-4D59-8FAF-408E2DB0166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B9B-4D59-8FAF-408E2DB0166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B9B-4D59-8FAF-408E2DB0166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B9B-4D59-8FAF-408E2DB0166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04-4C65-BE16-A69A2F94C82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A04-4C65-BE16-A69A2F94C82A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B9B-4D59-8FAF-408E2DB0166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B9B-4D59-8FAF-408E2DB01660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04-4C65-BE16-A69A2F94C82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A04-4C65-BE16-A69A2F94C8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Head of Customer Experience</c:v>
                </c:pt>
                <c:pt idx="1">
                  <c:v>Reliability Engineer</c:v>
                </c:pt>
                <c:pt idx="2">
                  <c:v>Marketing Content Manager</c:v>
                </c:pt>
                <c:pt idx="3">
                  <c:v>Guest Experience Manager</c:v>
                </c:pt>
                <c:pt idx="4">
                  <c:v>Licensed Realtor</c:v>
                </c:pt>
                <c:pt idx="5">
                  <c:v>Head of Partnerships</c:v>
                </c:pt>
                <c:pt idx="6">
                  <c:v>Peronsal Loan Consultant</c:v>
                </c:pt>
                <c:pt idx="7">
                  <c:v>Brand Partner</c:v>
                </c:pt>
                <c:pt idx="8">
                  <c:v>Big Data Developer</c:v>
                </c:pt>
                <c:pt idx="9">
                  <c:v>Full Stack Engineer</c:v>
                </c:pt>
                <c:pt idx="10">
                  <c:v>Customer Success Manager</c:v>
                </c:pt>
                <c:pt idx="11">
                  <c:v>Sales Representative</c:v>
                </c:pt>
                <c:pt idx="12">
                  <c:v>Data Scientist</c:v>
                </c:pt>
                <c:pt idx="13">
                  <c:v>Machine Learning Engineer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2.8</c:v>
                </c:pt>
                <c:pt idx="1">
                  <c:v>2.9</c:v>
                </c:pt>
                <c:pt idx="2">
                  <c:v>3.0</c:v>
                </c:pt>
                <c:pt idx="3">
                  <c:v>3.1</c:v>
                </c:pt>
                <c:pt idx="4">
                  <c:v>3.4</c:v>
                </c:pt>
                <c:pt idx="5">
                  <c:v>3.6</c:v>
                </c:pt>
                <c:pt idx="6">
                  <c:v>4.4</c:v>
                </c:pt>
                <c:pt idx="7">
                  <c:v>4.5</c:v>
                </c:pt>
                <c:pt idx="8">
                  <c:v>5.5</c:v>
                </c:pt>
                <c:pt idx="9">
                  <c:v>5.5</c:v>
                </c:pt>
                <c:pt idx="10">
                  <c:v>5.6</c:v>
                </c:pt>
                <c:pt idx="11">
                  <c:v>5.7</c:v>
                </c:pt>
                <c:pt idx="12">
                  <c:v>6.5</c:v>
                </c:pt>
                <c:pt idx="13">
                  <c:v>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1B9B-4D59-8FAF-408E2DB01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2106433416"/>
        <c:axId val="2105966040"/>
      </c:barChart>
      <c:catAx>
        <c:axId val="21064334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2105966040"/>
        <c:crosses val="autoZero"/>
        <c:auto val="1"/>
        <c:lblAlgn val="ctr"/>
        <c:lblOffset val="100"/>
        <c:noMultiLvlLbl val="0"/>
      </c:catAx>
      <c:valAx>
        <c:axId val="2105966040"/>
        <c:scaling>
          <c:orientation val="minMax"/>
          <c:max val="1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2106433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i="0" baseline="0" dirty="0">
                <a:solidFill>
                  <a:schemeClr val="tx1"/>
                </a:solidFill>
              </a:rPr>
              <a:t>What Is The #1 Thing That Would Make You Look For A New Job?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4803424174381"/>
          <c:y val="0.241051275852878"/>
          <c:w val="0.276156414285333"/>
          <c:h val="0.67086674937108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E40-49BD-9AE5-982403C1B0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7F-4D9C-A730-ADD7875539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F7F-4D9C-A730-ADD7875539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F7F-4D9C-A730-ADD7875539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F7F-4D9C-A730-ADD7875539D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F7F-4D9C-A730-ADD7875539D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F7F-4D9C-A730-ADD7875539D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F7F-4D9C-A730-ADD7875539D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5F7F-4D9C-A730-ADD7875539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Inability to learn and grow</c:v>
                </c:pt>
                <c:pt idx="1">
                  <c:v>Working too hard, travel, unhealthy work environment</c:v>
                </c:pt>
                <c:pt idx="2">
                  <c:v>Inability to get promoted</c:v>
                </c:pt>
                <c:pt idx="3">
                  <c:v>Not getting adequate raise</c:v>
                </c:pt>
                <c:pt idx="4">
                  <c:v>Misalignment with company mission or purpose</c:v>
                </c:pt>
                <c:pt idx="5">
                  <c:v>Poor relationship with manager</c:v>
                </c:pt>
                <c:pt idx="6">
                  <c:v>Lack of respect for CEO or leadership</c:v>
                </c:pt>
                <c:pt idx="7">
                  <c:v>Poor relationship with team mates or peers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0.2</c:v>
                </c:pt>
                <c:pt idx="1">
                  <c:v>0.12</c:v>
                </c:pt>
                <c:pt idx="2">
                  <c:v>0.11</c:v>
                </c:pt>
                <c:pt idx="3">
                  <c:v>0.11</c:v>
                </c:pt>
                <c:pt idx="4">
                  <c:v>0.1</c:v>
                </c:pt>
                <c:pt idx="5">
                  <c:v>0.09</c:v>
                </c:pt>
                <c:pt idx="6">
                  <c:v>0.08</c:v>
                </c:pt>
                <c:pt idx="7">
                  <c:v>0.06</c:v>
                </c:pt>
                <c:pt idx="8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40-49BD-9AE5-982403C1B0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9978397081455"/>
          <c:y val="0.306562004677164"/>
          <c:w val="0.558382662832374"/>
          <c:h val="0.59988180780842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Your Org Model Today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2D-4AA4-9FC9-EC95AAC2520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2D-4AA4-9FC9-EC95AAC25204}"/>
              </c:ext>
            </c:extLst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CA3-4AA8-81B1-80D4B186A92B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A3-4AA8-81B1-80D4B186A9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All hierarchical</c:v>
                </c:pt>
                <c:pt idx="1">
                  <c:v>Mostly hierarchical</c:v>
                </c:pt>
                <c:pt idx="2">
                  <c:v>Mostly team based</c:v>
                </c:pt>
                <c:pt idx="3">
                  <c:v>All teams based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0.17</c:v>
                </c:pt>
                <c:pt idx="1">
                  <c:v>0.48</c:v>
                </c:pt>
                <c:pt idx="2">
                  <c:v>0.24</c:v>
                </c:pt>
                <c:pt idx="3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A3-4AA8-81B1-80D4B186A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Performance Improvement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4190285699617"/>
          <c:y val="0.327932247913949"/>
          <c:w val="0.534258674694549"/>
          <c:h val="0.5860458079243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Performance Improvement from Teams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A2-4ACB-97E6-C9DF6BC8FAA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A2-4ACB-97E6-C9DF6BC8FAAA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A2-4ACB-97E6-C9DF6BC8FAAA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2A2-4ACB-97E6-C9DF6BC8FA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Reduction in performance</c:v>
                </c:pt>
                <c:pt idx="1">
                  <c:v>No real change</c:v>
                </c:pt>
                <c:pt idx="2">
                  <c:v>Minimal performance improvement</c:v>
                </c:pt>
                <c:pt idx="3">
                  <c:v>Significant performance improvement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0.09</c:v>
                </c:pt>
                <c:pt idx="1">
                  <c:v>0.16</c:v>
                </c:pt>
                <c:pt idx="2">
                  <c:v>0.21</c:v>
                </c:pt>
                <c:pt idx="3">
                  <c:v>0.54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2A2-4ACB-97E6-C9DF6BC8F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"/>
          <c:y val="0.187545940726751"/>
          <c:w val="0.541636072834646"/>
          <c:h val="0.8124540592732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56B-7B4F-A28B-09C0D96237E6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56B-7B4F-A28B-09C0D96237E6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56B-7B4F-A28B-09C0D96237E6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A56B-7B4F-A28B-09C0D96237E6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53.0</c:v>
                </c:pt>
                <c:pt idx="1">
                  <c:v>47.0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56B-7B4F-A28B-09C0D9623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"/>
          <c:y val="0.187545940726751"/>
          <c:w val="0.541636072834646"/>
          <c:h val="0.8124540592732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56B-7B4F-A28B-09C0D96237E6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56B-7B4F-A28B-09C0D96237E6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56B-7B4F-A28B-09C0D96237E6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A56B-7B4F-A28B-09C0D96237E6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25.0</c:v>
                </c:pt>
                <c:pt idx="1">
                  <c:v>75.0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56B-7B4F-A28B-09C0D9623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"/>
          <c:y val="0.187545940726751"/>
          <c:w val="0.541636072834646"/>
          <c:h val="0.81245405927324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56B-7B4F-A28B-09C0D96237E6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56B-7B4F-A28B-09C0D96237E6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56B-7B4F-A28B-09C0D96237E6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A56B-7B4F-A28B-09C0D96237E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52.0</c:v>
                </c:pt>
                <c:pt idx="1">
                  <c:v>48.0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56B-7B4F-A28B-09C0D9623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Millennials favor Socialism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Millennials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D4-43FD-B098-0C7D954CCB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D4-43FD-B098-0C7D954CCB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AD4-43FD-B098-0C7D954CCBE3}"/>
              </c:ext>
            </c:extLst>
          </c:dPt>
          <c:dLbls>
            <c:dLbl>
              <c:idx val="0"/>
              <c:layout>
                <c:manualLayout>
                  <c:x val="-0.00954970258464149"/>
                  <c:y val="-0.04025438051167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933176679626288"/>
                      <c:h val="0.128444197603195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AD4-43FD-B098-0C7D954CCBE3}"/>
                </c:ext>
              </c:extLst>
            </c:dLbl>
            <c:dLbl>
              <c:idx val="1"/>
              <c:layout>
                <c:manualLayout>
                  <c:x val="0.035026910386652"/>
                  <c:y val="0.04161999732244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D4-43FD-B098-0C7D954CCBE3}"/>
                </c:ext>
              </c:extLst>
            </c:dLbl>
            <c:dLbl>
              <c:idx val="2"/>
              <c:layout>
                <c:manualLayout>
                  <c:x val="-0.0452072704374999"/>
                  <c:y val="0.03855871979051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D4-43FD-B098-0C7D954CCB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Capitalism</c:v>
                </c:pt>
                <c:pt idx="1">
                  <c:v>Socialism</c:v>
                </c:pt>
                <c:pt idx="2">
                  <c:v>No Answer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0.45</c:v>
                </c:pt>
                <c:pt idx="1">
                  <c:v>0.51</c:v>
                </c:pt>
                <c:pt idx="2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AD4-43FD-B098-0C7D954CCB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3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F1E1C2-BA3B-40DC-A154-70462295C52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89A43A-1448-4F12-A395-D83F07E93FFB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200" dirty="0"/>
            <a:t>A</a:t>
          </a:r>
        </a:p>
      </dgm:t>
    </dgm:pt>
    <dgm:pt modelId="{EEE45A89-D753-4529-B027-98FA2DB08FD8}" type="parTrans" cxnId="{98C1DABA-F681-4B4C-A49D-D0BB94E4970A}">
      <dgm:prSet/>
      <dgm:spPr/>
      <dgm:t>
        <a:bodyPr/>
        <a:lstStyle/>
        <a:p>
          <a:endParaRPr lang="en-US"/>
        </a:p>
      </dgm:t>
    </dgm:pt>
    <dgm:pt modelId="{6FA762DD-2132-4940-84EE-084A60371C70}" type="sibTrans" cxnId="{98C1DABA-F681-4B4C-A49D-D0BB94E4970A}">
      <dgm:prSet/>
      <dgm:spPr/>
      <dgm:t>
        <a:bodyPr/>
        <a:lstStyle/>
        <a:p>
          <a:endParaRPr lang="en-US"/>
        </a:p>
      </dgm:t>
    </dgm:pt>
    <dgm:pt modelId="{7BDC7094-F894-466A-AE4C-E02F3C16B25C}" type="asst">
      <dgm:prSet phldrT="[Text]" custT="1"/>
      <dgm:spPr/>
      <dgm:t>
        <a:bodyPr/>
        <a:lstStyle/>
        <a:p>
          <a:r>
            <a:rPr lang="en-US" sz="1200" dirty="0"/>
            <a:t>B</a:t>
          </a:r>
        </a:p>
      </dgm:t>
    </dgm:pt>
    <dgm:pt modelId="{835A0DD3-ED03-4979-BB6D-8942CDBA4A69}" type="parTrans" cxnId="{D1004D91-D6A7-4134-848D-A44380C0E8C2}">
      <dgm:prSet/>
      <dgm:spPr>
        <a:ln w="9525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2F077A01-B4E6-4F05-8257-8BDC2D03C014}" type="sibTrans" cxnId="{D1004D91-D6A7-4134-848D-A44380C0E8C2}">
      <dgm:prSet/>
      <dgm:spPr/>
      <dgm:t>
        <a:bodyPr/>
        <a:lstStyle/>
        <a:p>
          <a:endParaRPr lang="en-US"/>
        </a:p>
      </dgm:t>
    </dgm:pt>
    <dgm:pt modelId="{02CFEA86-7CBA-47A0-B117-1157348BBE4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200" dirty="0"/>
            <a:t>C</a:t>
          </a:r>
        </a:p>
      </dgm:t>
    </dgm:pt>
    <dgm:pt modelId="{CB3C9FF2-269F-47A1-903C-EE3D4439A382}" type="parTrans" cxnId="{04BB4965-1182-4A69-9E90-87DF28124948}">
      <dgm:prSet/>
      <dgm:spPr>
        <a:solidFill>
          <a:schemeClr val="accent3"/>
        </a:solidFill>
        <a:ln w="9525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62223036-0193-4463-A2D0-3747FB853F94}" type="sibTrans" cxnId="{04BB4965-1182-4A69-9E90-87DF28124948}">
      <dgm:prSet/>
      <dgm:spPr/>
      <dgm:t>
        <a:bodyPr/>
        <a:lstStyle/>
        <a:p>
          <a:endParaRPr lang="en-US"/>
        </a:p>
      </dgm:t>
    </dgm:pt>
    <dgm:pt modelId="{572D0AB4-72E4-4535-9CA9-A104591163AA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200" dirty="0"/>
            <a:t>D</a:t>
          </a:r>
        </a:p>
      </dgm:t>
    </dgm:pt>
    <dgm:pt modelId="{C05C6844-8656-4C0B-8F72-C30A3F8F4632}" type="parTrans" cxnId="{A5F9CB74-F527-46E0-AAFC-86D9283045B1}">
      <dgm:prSet/>
      <dgm:spPr>
        <a:ln w="9525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2E9484BC-B9B7-494C-9D40-D9956A7F46EB}" type="sibTrans" cxnId="{A5F9CB74-F527-46E0-AAFC-86D9283045B1}">
      <dgm:prSet/>
      <dgm:spPr/>
      <dgm:t>
        <a:bodyPr/>
        <a:lstStyle/>
        <a:p>
          <a:endParaRPr lang="en-US"/>
        </a:p>
      </dgm:t>
    </dgm:pt>
    <dgm:pt modelId="{C97CAFA7-5B07-4C9E-A805-1BDA1CC5886F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200" dirty="0"/>
            <a:t>E</a:t>
          </a:r>
        </a:p>
      </dgm:t>
    </dgm:pt>
    <dgm:pt modelId="{20D0940F-A50D-47D9-939F-BA5C6CB66136}" type="parTrans" cxnId="{6DA4B776-16A7-4A96-ABB0-EA7EFD94A043}">
      <dgm:prSet/>
      <dgm:spPr>
        <a:solidFill>
          <a:schemeClr val="accent6"/>
        </a:solidFill>
        <a:ln w="9525"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408BF164-6E84-40E1-97C8-B73DCCDA37BB}" type="sibTrans" cxnId="{6DA4B776-16A7-4A96-ABB0-EA7EFD94A043}">
      <dgm:prSet/>
      <dgm:spPr/>
      <dgm:t>
        <a:bodyPr/>
        <a:lstStyle/>
        <a:p>
          <a:endParaRPr lang="en-US"/>
        </a:p>
      </dgm:t>
    </dgm:pt>
    <dgm:pt modelId="{9EFAC5AE-2C38-44D2-A616-E88882DA53B8}" type="pres">
      <dgm:prSet presAssocID="{47F1E1C2-BA3B-40DC-A154-70462295C52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6292B4-606A-43E4-81B2-494FC2EF82D7}" type="pres">
      <dgm:prSet presAssocID="{A589A43A-1448-4F12-A395-D83F07E93FFB}" presName="hierRoot1" presStyleCnt="0">
        <dgm:presLayoutVars>
          <dgm:hierBranch val="init"/>
        </dgm:presLayoutVars>
      </dgm:prSet>
      <dgm:spPr/>
    </dgm:pt>
    <dgm:pt modelId="{5E8A0E7C-1903-46E8-99C7-5D63384A3AA9}" type="pres">
      <dgm:prSet presAssocID="{A589A43A-1448-4F12-A395-D83F07E93FFB}" presName="rootComposite1" presStyleCnt="0"/>
      <dgm:spPr/>
    </dgm:pt>
    <dgm:pt modelId="{F3609B4F-F836-4429-B514-8FD8172D38BD}" type="pres">
      <dgm:prSet presAssocID="{A589A43A-1448-4F12-A395-D83F07E93FFB}" presName="rootText1" presStyleLbl="node0" presStyleIdx="0" presStyleCnt="1" custLinFactNeighborX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A2CD80-650D-4904-A466-10D326658D96}" type="pres">
      <dgm:prSet presAssocID="{A589A43A-1448-4F12-A395-D83F07E93FF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1F516F9-4F13-4D2F-84A6-8D54FD937A2F}" type="pres">
      <dgm:prSet presAssocID="{A589A43A-1448-4F12-A395-D83F07E93FFB}" presName="hierChild2" presStyleCnt="0"/>
      <dgm:spPr/>
    </dgm:pt>
    <dgm:pt modelId="{3AEF8090-0035-4156-9AA3-9C9A59B37D2B}" type="pres">
      <dgm:prSet presAssocID="{CB3C9FF2-269F-47A1-903C-EE3D4439A382}" presName="Name37" presStyleLbl="parChTrans1D2" presStyleIdx="0" presStyleCnt="4"/>
      <dgm:spPr/>
      <dgm:t>
        <a:bodyPr/>
        <a:lstStyle/>
        <a:p>
          <a:endParaRPr lang="en-US"/>
        </a:p>
      </dgm:t>
    </dgm:pt>
    <dgm:pt modelId="{15298609-86E6-42A9-838B-E3CEE21F0EC9}" type="pres">
      <dgm:prSet presAssocID="{02CFEA86-7CBA-47A0-B117-1157348BBE4F}" presName="hierRoot2" presStyleCnt="0">
        <dgm:presLayoutVars>
          <dgm:hierBranch val="init"/>
        </dgm:presLayoutVars>
      </dgm:prSet>
      <dgm:spPr/>
    </dgm:pt>
    <dgm:pt modelId="{79AE1D3C-17DB-4590-8BAF-4BEAC5DB4180}" type="pres">
      <dgm:prSet presAssocID="{02CFEA86-7CBA-47A0-B117-1157348BBE4F}" presName="rootComposite" presStyleCnt="0"/>
      <dgm:spPr/>
    </dgm:pt>
    <dgm:pt modelId="{A3110837-D775-4BB0-A448-5747C70966C6}" type="pres">
      <dgm:prSet presAssocID="{02CFEA86-7CBA-47A0-B117-1157348BBE4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B70A7A-CAB5-49D2-88B6-0BD55E23FF69}" type="pres">
      <dgm:prSet presAssocID="{02CFEA86-7CBA-47A0-B117-1157348BBE4F}" presName="rootConnector" presStyleLbl="node2" presStyleIdx="0" presStyleCnt="3"/>
      <dgm:spPr/>
      <dgm:t>
        <a:bodyPr/>
        <a:lstStyle/>
        <a:p>
          <a:endParaRPr lang="en-US"/>
        </a:p>
      </dgm:t>
    </dgm:pt>
    <dgm:pt modelId="{7315C3C1-6C38-4622-BF67-539578CC8647}" type="pres">
      <dgm:prSet presAssocID="{02CFEA86-7CBA-47A0-B117-1157348BBE4F}" presName="hierChild4" presStyleCnt="0"/>
      <dgm:spPr/>
    </dgm:pt>
    <dgm:pt modelId="{830E5095-1ADF-4683-A0DF-36674EDE9208}" type="pres">
      <dgm:prSet presAssocID="{02CFEA86-7CBA-47A0-B117-1157348BBE4F}" presName="hierChild5" presStyleCnt="0"/>
      <dgm:spPr/>
    </dgm:pt>
    <dgm:pt modelId="{004CFD4E-3A5B-4F81-92F7-F4704EB8A5FC}" type="pres">
      <dgm:prSet presAssocID="{C05C6844-8656-4C0B-8F72-C30A3F8F4632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4EA8F58-1C7E-4BED-A15A-E7AB57E14326}" type="pres">
      <dgm:prSet presAssocID="{572D0AB4-72E4-4535-9CA9-A104591163AA}" presName="hierRoot2" presStyleCnt="0">
        <dgm:presLayoutVars>
          <dgm:hierBranch val="init"/>
        </dgm:presLayoutVars>
      </dgm:prSet>
      <dgm:spPr/>
    </dgm:pt>
    <dgm:pt modelId="{8DF6B70A-F32B-42E3-B712-22501F83A012}" type="pres">
      <dgm:prSet presAssocID="{572D0AB4-72E4-4535-9CA9-A104591163AA}" presName="rootComposite" presStyleCnt="0"/>
      <dgm:spPr/>
    </dgm:pt>
    <dgm:pt modelId="{1AB8427C-1B3F-4F29-81B4-BB43077AF4D6}" type="pres">
      <dgm:prSet presAssocID="{572D0AB4-72E4-4535-9CA9-A104591163A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47AAE8-72D2-4B9C-B407-AD42B51B8EBC}" type="pres">
      <dgm:prSet presAssocID="{572D0AB4-72E4-4535-9CA9-A104591163AA}" presName="rootConnector" presStyleLbl="node2" presStyleIdx="1" presStyleCnt="3"/>
      <dgm:spPr/>
      <dgm:t>
        <a:bodyPr/>
        <a:lstStyle/>
        <a:p>
          <a:endParaRPr lang="en-US"/>
        </a:p>
      </dgm:t>
    </dgm:pt>
    <dgm:pt modelId="{880A9172-5741-4220-BDA8-083F5CD58DBF}" type="pres">
      <dgm:prSet presAssocID="{572D0AB4-72E4-4535-9CA9-A104591163AA}" presName="hierChild4" presStyleCnt="0"/>
      <dgm:spPr/>
    </dgm:pt>
    <dgm:pt modelId="{48D53C94-54D3-4696-9937-0B7274CB1ABD}" type="pres">
      <dgm:prSet presAssocID="{572D0AB4-72E4-4535-9CA9-A104591163AA}" presName="hierChild5" presStyleCnt="0"/>
      <dgm:spPr/>
    </dgm:pt>
    <dgm:pt modelId="{D35A8B43-832F-4403-8A31-0123CE2F9FE1}" type="pres">
      <dgm:prSet presAssocID="{20D0940F-A50D-47D9-939F-BA5C6CB66136}" presName="Name37" presStyleLbl="parChTrans1D2" presStyleIdx="2" presStyleCnt="4"/>
      <dgm:spPr/>
      <dgm:t>
        <a:bodyPr/>
        <a:lstStyle/>
        <a:p>
          <a:endParaRPr lang="en-US"/>
        </a:p>
      </dgm:t>
    </dgm:pt>
    <dgm:pt modelId="{50D8CBC1-483D-46FD-B4F8-424E6F078FEC}" type="pres">
      <dgm:prSet presAssocID="{C97CAFA7-5B07-4C9E-A805-1BDA1CC5886F}" presName="hierRoot2" presStyleCnt="0">
        <dgm:presLayoutVars>
          <dgm:hierBranch val="init"/>
        </dgm:presLayoutVars>
      </dgm:prSet>
      <dgm:spPr/>
    </dgm:pt>
    <dgm:pt modelId="{9500274C-0209-4439-85C1-2CC32A4BF42F}" type="pres">
      <dgm:prSet presAssocID="{C97CAFA7-5B07-4C9E-A805-1BDA1CC5886F}" presName="rootComposite" presStyleCnt="0"/>
      <dgm:spPr/>
    </dgm:pt>
    <dgm:pt modelId="{D08681BA-DF97-4938-B08A-0455FC70D0E6}" type="pres">
      <dgm:prSet presAssocID="{C97CAFA7-5B07-4C9E-A805-1BDA1CC5886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457B9F-B925-4298-9B4A-7EC5759D50C8}" type="pres">
      <dgm:prSet presAssocID="{C97CAFA7-5B07-4C9E-A805-1BDA1CC5886F}" presName="rootConnector" presStyleLbl="node2" presStyleIdx="2" presStyleCnt="3"/>
      <dgm:spPr/>
      <dgm:t>
        <a:bodyPr/>
        <a:lstStyle/>
        <a:p>
          <a:endParaRPr lang="en-US"/>
        </a:p>
      </dgm:t>
    </dgm:pt>
    <dgm:pt modelId="{FCD371C7-CFA4-4BD4-927B-F0DD05EC8B42}" type="pres">
      <dgm:prSet presAssocID="{C97CAFA7-5B07-4C9E-A805-1BDA1CC5886F}" presName="hierChild4" presStyleCnt="0"/>
      <dgm:spPr/>
    </dgm:pt>
    <dgm:pt modelId="{85A6E1DD-5363-42B8-924A-F8C773C277CF}" type="pres">
      <dgm:prSet presAssocID="{C97CAFA7-5B07-4C9E-A805-1BDA1CC5886F}" presName="hierChild5" presStyleCnt="0"/>
      <dgm:spPr/>
    </dgm:pt>
    <dgm:pt modelId="{6F2E492C-73BF-4A82-B5A6-68CCB4261032}" type="pres">
      <dgm:prSet presAssocID="{A589A43A-1448-4F12-A395-D83F07E93FFB}" presName="hierChild3" presStyleCnt="0"/>
      <dgm:spPr/>
    </dgm:pt>
    <dgm:pt modelId="{A0A3767A-411A-46E0-A41B-B3B7C451BE56}" type="pres">
      <dgm:prSet presAssocID="{835A0DD3-ED03-4979-BB6D-8942CDBA4A69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34C32B29-372B-4A7F-8E63-040529AB4C11}" type="pres">
      <dgm:prSet presAssocID="{7BDC7094-F894-466A-AE4C-E02F3C16B25C}" presName="hierRoot3" presStyleCnt="0">
        <dgm:presLayoutVars>
          <dgm:hierBranch val="init"/>
        </dgm:presLayoutVars>
      </dgm:prSet>
      <dgm:spPr/>
    </dgm:pt>
    <dgm:pt modelId="{F6096ADC-FB24-40A5-9DAD-F892FBA7724B}" type="pres">
      <dgm:prSet presAssocID="{7BDC7094-F894-466A-AE4C-E02F3C16B25C}" presName="rootComposite3" presStyleCnt="0"/>
      <dgm:spPr/>
    </dgm:pt>
    <dgm:pt modelId="{5D99C0F2-21CE-43EF-9744-BBFBCF906EFF}" type="pres">
      <dgm:prSet presAssocID="{7BDC7094-F894-466A-AE4C-E02F3C16B25C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E7AD2F-07C7-4533-AE5B-595FBC67A50F}" type="pres">
      <dgm:prSet presAssocID="{7BDC7094-F894-466A-AE4C-E02F3C16B25C}" presName="rootConnector3" presStyleLbl="asst1" presStyleIdx="0" presStyleCnt="1"/>
      <dgm:spPr/>
      <dgm:t>
        <a:bodyPr/>
        <a:lstStyle/>
        <a:p>
          <a:endParaRPr lang="en-US"/>
        </a:p>
      </dgm:t>
    </dgm:pt>
    <dgm:pt modelId="{D4B4880C-2332-4B7E-8C06-AEF851A324AC}" type="pres">
      <dgm:prSet presAssocID="{7BDC7094-F894-466A-AE4C-E02F3C16B25C}" presName="hierChild6" presStyleCnt="0"/>
      <dgm:spPr/>
    </dgm:pt>
    <dgm:pt modelId="{959C4374-18C2-4FEC-B3F7-696CA350B087}" type="pres">
      <dgm:prSet presAssocID="{7BDC7094-F894-466A-AE4C-E02F3C16B25C}" presName="hierChild7" presStyleCnt="0"/>
      <dgm:spPr/>
    </dgm:pt>
  </dgm:ptLst>
  <dgm:cxnLst>
    <dgm:cxn modelId="{BA81A080-14D4-46FB-9E11-E21131806339}" type="presOf" srcId="{572D0AB4-72E4-4535-9CA9-A104591163AA}" destId="{EE47AAE8-72D2-4B9C-B407-AD42B51B8EBC}" srcOrd="1" destOrd="0" presId="urn:microsoft.com/office/officeart/2005/8/layout/orgChart1"/>
    <dgm:cxn modelId="{ACAD7B81-DDDE-435D-8FA9-742F220359B1}" type="presOf" srcId="{20D0940F-A50D-47D9-939F-BA5C6CB66136}" destId="{D35A8B43-832F-4403-8A31-0123CE2F9FE1}" srcOrd="0" destOrd="0" presId="urn:microsoft.com/office/officeart/2005/8/layout/orgChart1"/>
    <dgm:cxn modelId="{45D6AD8F-14BD-445A-AB6E-58CBFF1A1694}" type="presOf" srcId="{C97CAFA7-5B07-4C9E-A805-1BDA1CC5886F}" destId="{D08681BA-DF97-4938-B08A-0455FC70D0E6}" srcOrd="0" destOrd="0" presId="urn:microsoft.com/office/officeart/2005/8/layout/orgChart1"/>
    <dgm:cxn modelId="{D1004D91-D6A7-4134-848D-A44380C0E8C2}" srcId="{A589A43A-1448-4F12-A395-D83F07E93FFB}" destId="{7BDC7094-F894-466A-AE4C-E02F3C16B25C}" srcOrd="0" destOrd="0" parTransId="{835A0DD3-ED03-4979-BB6D-8942CDBA4A69}" sibTransId="{2F077A01-B4E6-4F05-8257-8BDC2D03C014}"/>
    <dgm:cxn modelId="{72D6507F-ECC1-482B-9CA8-598992372932}" type="presOf" srcId="{C05C6844-8656-4C0B-8F72-C30A3F8F4632}" destId="{004CFD4E-3A5B-4F81-92F7-F4704EB8A5FC}" srcOrd="0" destOrd="0" presId="urn:microsoft.com/office/officeart/2005/8/layout/orgChart1"/>
    <dgm:cxn modelId="{6DA4B776-16A7-4A96-ABB0-EA7EFD94A043}" srcId="{A589A43A-1448-4F12-A395-D83F07E93FFB}" destId="{C97CAFA7-5B07-4C9E-A805-1BDA1CC5886F}" srcOrd="3" destOrd="0" parTransId="{20D0940F-A50D-47D9-939F-BA5C6CB66136}" sibTransId="{408BF164-6E84-40E1-97C8-B73DCCDA37BB}"/>
    <dgm:cxn modelId="{00CA9E5B-354E-4338-AEE5-D44A7085D0A4}" type="presOf" srcId="{7BDC7094-F894-466A-AE4C-E02F3C16B25C}" destId="{5D99C0F2-21CE-43EF-9744-BBFBCF906EFF}" srcOrd="0" destOrd="0" presId="urn:microsoft.com/office/officeart/2005/8/layout/orgChart1"/>
    <dgm:cxn modelId="{5350CFDB-7658-4DDE-924C-1DADF4AB01E3}" type="presOf" srcId="{A589A43A-1448-4F12-A395-D83F07E93FFB}" destId="{F7A2CD80-650D-4904-A466-10D326658D96}" srcOrd="1" destOrd="0" presId="urn:microsoft.com/office/officeart/2005/8/layout/orgChart1"/>
    <dgm:cxn modelId="{90AC04A4-55F0-4661-B204-160F0B7A2526}" type="presOf" srcId="{CB3C9FF2-269F-47A1-903C-EE3D4439A382}" destId="{3AEF8090-0035-4156-9AA3-9C9A59B37D2B}" srcOrd="0" destOrd="0" presId="urn:microsoft.com/office/officeart/2005/8/layout/orgChart1"/>
    <dgm:cxn modelId="{6B8594D8-972B-48CF-A71C-BDA79F65EC71}" type="presOf" srcId="{47F1E1C2-BA3B-40DC-A154-70462295C52C}" destId="{9EFAC5AE-2C38-44D2-A616-E88882DA53B8}" srcOrd="0" destOrd="0" presId="urn:microsoft.com/office/officeart/2005/8/layout/orgChart1"/>
    <dgm:cxn modelId="{04BB4965-1182-4A69-9E90-87DF28124948}" srcId="{A589A43A-1448-4F12-A395-D83F07E93FFB}" destId="{02CFEA86-7CBA-47A0-B117-1157348BBE4F}" srcOrd="1" destOrd="0" parTransId="{CB3C9FF2-269F-47A1-903C-EE3D4439A382}" sibTransId="{62223036-0193-4463-A2D0-3747FB853F94}"/>
    <dgm:cxn modelId="{1D88E7F8-D934-4129-AC97-81A0BFA83873}" type="presOf" srcId="{A589A43A-1448-4F12-A395-D83F07E93FFB}" destId="{F3609B4F-F836-4429-B514-8FD8172D38BD}" srcOrd="0" destOrd="0" presId="urn:microsoft.com/office/officeart/2005/8/layout/orgChart1"/>
    <dgm:cxn modelId="{992765D7-99E8-40DA-B623-02F2BE6D2D65}" type="presOf" srcId="{02CFEA86-7CBA-47A0-B117-1157348BBE4F}" destId="{EEB70A7A-CAB5-49D2-88B6-0BD55E23FF69}" srcOrd="1" destOrd="0" presId="urn:microsoft.com/office/officeart/2005/8/layout/orgChart1"/>
    <dgm:cxn modelId="{EC7E3459-3433-45B4-92C3-B08F55CE6D23}" type="presOf" srcId="{7BDC7094-F894-466A-AE4C-E02F3C16B25C}" destId="{50E7AD2F-07C7-4533-AE5B-595FBC67A50F}" srcOrd="1" destOrd="0" presId="urn:microsoft.com/office/officeart/2005/8/layout/orgChart1"/>
    <dgm:cxn modelId="{A5F9CB74-F527-46E0-AAFC-86D9283045B1}" srcId="{A589A43A-1448-4F12-A395-D83F07E93FFB}" destId="{572D0AB4-72E4-4535-9CA9-A104591163AA}" srcOrd="2" destOrd="0" parTransId="{C05C6844-8656-4C0B-8F72-C30A3F8F4632}" sibTransId="{2E9484BC-B9B7-494C-9D40-D9956A7F46EB}"/>
    <dgm:cxn modelId="{90EAD7E1-E0B6-4C59-AB61-11367022ECBC}" type="presOf" srcId="{C97CAFA7-5B07-4C9E-A805-1BDA1CC5886F}" destId="{0C457B9F-B925-4298-9B4A-7EC5759D50C8}" srcOrd="1" destOrd="0" presId="urn:microsoft.com/office/officeart/2005/8/layout/orgChart1"/>
    <dgm:cxn modelId="{CA06F516-B48C-4EE0-A843-8C2E9B5FEDA1}" type="presOf" srcId="{572D0AB4-72E4-4535-9CA9-A104591163AA}" destId="{1AB8427C-1B3F-4F29-81B4-BB43077AF4D6}" srcOrd="0" destOrd="0" presId="urn:microsoft.com/office/officeart/2005/8/layout/orgChart1"/>
    <dgm:cxn modelId="{C0F5060A-10BD-4E07-839E-371B8D42FE25}" type="presOf" srcId="{02CFEA86-7CBA-47A0-B117-1157348BBE4F}" destId="{A3110837-D775-4BB0-A448-5747C70966C6}" srcOrd="0" destOrd="0" presId="urn:microsoft.com/office/officeart/2005/8/layout/orgChart1"/>
    <dgm:cxn modelId="{98C1DABA-F681-4B4C-A49D-D0BB94E4970A}" srcId="{47F1E1C2-BA3B-40DC-A154-70462295C52C}" destId="{A589A43A-1448-4F12-A395-D83F07E93FFB}" srcOrd="0" destOrd="0" parTransId="{EEE45A89-D753-4529-B027-98FA2DB08FD8}" sibTransId="{6FA762DD-2132-4940-84EE-084A60371C70}"/>
    <dgm:cxn modelId="{CF95F671-537B-4C7A-BFB0-8D6B60018B2D}" type="presOf" srcId="{835A0DD3-ED03-4979-BB6D-8942CDBA4A69}" destId="{A0A3767A-411A-46E0-A41B-B3B7C451BE56}" srcOrd="0" destOrd="0" presId="urn:microsoft.com/office/officeart/2005/8/layout/orgChart1"/>
    <dgm:cxn modelId="{2BF27FE7-AC4A-40EB-8A02-690BB11260F4}" type="presParOf" srcId="{9EFAC5AE-2C38-44D2-A616-E88882DA53B8}" destId="{AC6292B4-606A-43E4-81B2-494FC2EF82D7}" srcOrd="0" destOrd="0" presId="urn:microsoft.com/office/officeart/2005/8/layout/orgChart1"/>
    <dgm:cxn modelId="{B107CB6B-F859-42BA-97F0-33A4EBE06439}" type="presParOf" srcId="{AC6292B4-606A-43E4-81B2-494FC2EF82D7}" destId="{5E8A0E7C-1903-46E8-99C7-5D63384A3AA9}" srcOrd="0" destOrd="0" presId="urn:microsoft.com/office/officeart/2005/8/layout/orgChart1"/>
    <dgm:cxn modelId="{3592E980-2994-433B-930A-6CD9F527491A}" type="presParOf" srcId="{5E8A0E7C-1903-46E8-99C7-5D63384A3AA9}" destId="{F3609B4F-F836-4429-B514-8FD8172D38BD}" srcOrd="0" destOrd="0" presId="urn:microsoft.com/office/officeart/2005/8/layout/orgChart1"/>
    <dgm:cxn modelId="{3F416F38-EDD7-4C4D-9C1F-BA5375ACE1DB}" type="presParOf" srcId="{5E8A0E7C-1903-46E8-99C7-5D63384A3AA9}" destId="{F7A2CD80-650D-4904-A466-10D326658D96}" srcOrd="1" destOrd="0" presId="urn:microsoft.com/office/officeart/2005/8/layout/orgChart1"/>
    <dgm:cxn modelId="{1D9DDCCC-6931-4E19-8F7E-31A89C2F8653}" type="presParOf" srcId="{AC6292B4-606A-43E4-81B2-494FC2EF82D7}" destId="{A1F516F9-4F13-4D2F-84A6-8D54FD937A2F}" srcOrd="1" destOrd="0" presId="urn:microsoft.com/office/officeart/2005/8/layout/orgChart1"/>
    <dgm:cxn modelId="{FC0579AC-0554-4C60-8CAD-2CC53524B677}" type="presParOf" srcId="{A1F516F9-4F13-4D2F-84A6-8D54FD937A2F}" destId="{3AEF8090-0035-4156-9AA3-9C9A59B37D2B}" srcOrd="0" destOrd="0" presId="urn:microsoft.com/office/officeart/2005/8/layout/orgChart1"/>
    <dgm:cxn modelId="{56872816-040E-4A27-A108-0C566A9CFC31}" type="presParOf" srcId="{A1F516F9-4F13-4D2F-84A6-8D54FD937A2F}" destId="{15298609-86E6-42A9-838B-E3CEE21F0EC9}" srcOrd="1" destOrd="0" presId="urn:microsoft.com/office/officeart/2005/8/layout/orgChart1"/>
    <dgm:cxn modelId="{30555A44-398D-4CD5-8C4F-B5C898BB8C2A}" type="presParOf" srcId="{15298609-86E6-42A9-838B-E3CEE21F0EC9}" destId="{79AE1D3C-17DB-4590-8BAF-4BEAC5DB4180}" srcOrd="0" destOrd="0" presId="urn:microsoft.com/office/officeart/2005/8/layout/orgChart1"/>
    <dgm:cxn modelId="{D45F100A-F2BB-4828-BE92-F3CA3093AD1D}" type="presParOf" srcId="{79AE1D3C-17DB-4590-8BAF-4BEAC5DB4180}" destId="{A3110837-D775-4BB0-A448-5747C70966C6}" srcOrd="0" destOrd="0" presId="urn:microsoft.com/office/officeart/2005/8/layout/orgChart1"/>
    <dgm:cxn modelId="{43E5609A-988A-4911-88FD-306A47492742}" type="presParOf" srcId="{79AE1D3C-17DB-4590-8BAF-4BEAC5DB4180}" destId="{EEB70A7A-CAB5-49D2-88B6-0BD55E23FF69}" srcOrd="1" destOrd="0" presId="urn:microsoft.com/office/officeart/2005/8/layout/orgChart1"/>
    <dgm:cxn modelId="{4DCD8BDF-1EEF-4438-9400-95D289CE73F3}" type="presParOf" srcId="{15298609-86E6-42A9-838B-E3CEE21F0EC9}" destId="{7315C3C1-6C38-4622-BF67-539578CC8647}" srcOrd="1" destOrd="0" presId="urn:microsoft.com/office/officeart/2005/8/layout/orgChart1"/>
    <dgm:cxn modelId="{0A4A2519-5756-4BDE-9549-0836A722A056}" type="presParOf" srcId="{15298609-86E6-42A9-838B-E3CEE21F0EC9}" destId="{830E5095-1ADF-4683-A0DF-36674EDE9208}" srcOrd="2" destOrd="0" presId="urn:microsoft.com/office/officeart/2005/8/layout/orgChart1"/>
    <dgm:cxn modelId="{BF4A7350-F3A5-4FA4-BAE8-BE49E48DAF56}" type="presParOf" srcId="{A1F516F9-4F13-4D2F-84A6-8D54FD937A2F}" destId="{004CFD4E-3A5B-4F81-92F7-F4704EB8A5FC}" srcOrd="2" destOrd="0" presId="urn:microsoft.com/office/officeart/2005/8/layout/orgChart1"/>
    <dgm:cxn modelId="{97A4004B-57EC-4E03-B49B-D3A833D99F50}" type="presParOf" srcId="{A1F516F9-4F13-4D2F-84A6-8D54FD937A2F}" destId="{74EA8F58-1C7E-4BED-A15A-E7AB57E14326}" srcOrd="3" destOrd="0" presId="urn:microsoft.com/office/officeart/2005/8/layout/orgChart1"/>
    <dgm:cxn modelId="{FA711541-C38B-4C5B-A4EF-4D8F97B1837A}" type="presParOf" srcId="{74EA8F58-1C7E-4BED-A15A-E7AB57E14326}" destId="{8DF6B70A-F32B-42E3-B712-22501F83A012}" srcOrd="0" destOrd="0" presId="urn:microsoft.com/office/officeart/2005/8/layout/orgChart1"/>
    <dgm:cxn modelId="{2ED94CC9-5697-4792-A124-6C1AF4E64A61}" type="presParOf" srcId="{8DF6B70A-F32B-42E3-B712-22501F83A012}" destId="{1AB8427C-1B3F-4F29-81B4-BB43077AF4D6}" srcOrd="0" destOrd="0" presId="urn:microsoft.com/office/officeart/2005/8/layout/orgChart1"/>
    <dgm:cxn modelId="{31D1DB2D-836A-46EF-A2DB-42D64E3D053A}" type="presParOf" srcId="{8DF6B70A-F32B-42E3-B712-22501F83A012}" destId="{EE47AAE8-72D2-4B9C-B407-AD42B51B8EBC}" srcOrd="1" destOrd="0" presId="urn:microsoft.com/office/officeart/2005/8/layout/orgChart1"/>
    <dgm:cxn modelId="{94211F9F-C7EF-4208-AD2E-DF5832648B18}" type="presParOf" srcId="{74EA8F58-1C7E-4BED-A15A-E7AB57E14326}" destId="{880A9172-5741-4220-BDA8-083F5CD58DBF}" srcOrd="1" destOrd="0" presId="urn:microsoft.com/office/officeart/2005/8/layout/orgChart1"/>
    <dgm:cxn modelId="{8BE6A8BE-523F-4C8D-9EFC-7C7C5DC6563F}" type="presParOf" srcId="{74EA8F58-1C7E-4BED-A15A-E7AB57E14326}" destId="{48D53C94-54D3-4696-9937-0B7274CB1ABD}" srcOrd="2" destOrd="0" presId="urn:microsoft.com/office/officeart/2005/8/layout/orgChart1"/>
    <dgm:cxn modelId="{D4CD3B65-78D7-4D13-897B-615B0A16A983}" type="presParOf" srcId="{A1F516F9-4F13-4D2F-84A6-8D54FD937A2F}" destId="{D35A8B43-832F-4403-8A31-0123CE2F9FE1}" srcOrd="4" destOrd="0" presId="urn:microsoft.com/office/officeart/2005/8/layout/orgChart1"/>
    <dgm:cxn modelId="{58466BCA-D54C-4CF2-963B-59CFBD5BD5F4}" type="presParOf" srcId="{A1F516F9-4F13-4D2F-84A6-8D54FD937A2F}" destId="{50D8CBC1-483D-46FD-B4F8-424E6F078FEC}" srcOrd="5" destOrd="0" presId="urn:microsoft.com/office/officeart/2005/8/layout/orgChart1"/>
    <dgm:cxn modelId="{14C69B60-59FF-40E8-A410-504412F2424E}" type="presParOf" srcId="{50D8CBC1-483D-46FD-B4F8-424E6F078FEC}" destId="{9500274C-0209-4439-85C1-2CC32A4BF42F}" srcOrd="0" destOrd="0" presId="urn:microsoft.com/office/officeart/2005/8/layout/orgChart1"/>
    <dgm:cxn modelId="{245676E5-9C71-4529-83B4-282D62E503AB}" type="presParOf" srcId="{9500274C-0209-4439-85C1-2CC32A4BF42F}" destId="{D08681BA-DF97-4938-B08A-0455FC70D0E6}" srcOrd="0" destOrd="0" presId="urn:microsoft.com/office/officeart/2005/8/layout/orgChart1"/>
    <dgm:cxn modelId="{3F22E6A8-ED71-4DB6-8DB1-FC5A49CE9566}" type="presParOf" srcId="{9500274C-0209-4439-85C1-2CC32A4BF42F}" destId="{0C457B9F-B925-4298-9B4A-7EC5759D50C8}" srcOrd="1" destOrd="0" presId="urn:microsoft.com/office/officeart/2005/8/layout/orgChart1"/>
    <dgm:cxn modelId="{E664A6D7-DA42-45C2-A2C4-1D4446AFF550}" type="presParOf" srcId="{50D8CBC1-483D-46FD-B4F8-424E6F078FEC}" destId="{FCD371C7-CFA4-4BD4-927B-F0DD05EC8B42}" srcOrd="1" destOrd="0" presId="urn:microsoft.com/office/officeart/2005/8/layout/orgChart1"/>
    <dgm:cxn modelId="{2464DA96-2AC6-4C4D-9759-81ABBF5C284C}" type="presParOf" srcId="{50D8CBC1-483D-46FD-B4F8-424E6F078FEC}" destId="{85A6E1DD-5363-42B8-924A-F8C773C277CF}" srcOrd="2" destOrd="0" presId="urn:microsoft.com/office/officeart/2005/8/layout/orgChart1"/>
    <dgm:cxn modelId="{8940F843-DFE6-4CA2-897C-986EA5BB9988}" type="presParOf" srcId="{AC6292B4-606A-43E4-81B2-494FC2EF82D7}" destId="{6F2E492C-73BF-4A82-B5A6-68CCB4261032}" srcOrd="2" destOrd="0" presId="urn:microsoft.com/office/officeart/2005/8/layout/orgChart1"/>
    <dgm:cxn modelId="{40D5C31E-77BC-4C70-8970-3856D05A53D4}" type="presParOf" srcId="{6F2E492C-73BF-4A82-B5A6-68CCB4261032}" destId="{A0A3767A-411A-46E0-A41B-B3B7C451BE56}" srcOrd="0" destOrd="0" presId="urn:microsoft.com/office/officeart/2005/8/layout/orgChart1"/>
    <dgm:cxn modelId="{95034C9B-764B-4CF2-BD07-ADB18B190BDD}" type="presParOf" srcId="{6F2E492C-73BF-4A82-B5A6-68CCB4261032}" destId="{34C32B29-372B-4A7F-8E63-040529AB4C11}" srcOrd="1" destOrd="0" presId="urn:microsoft.com/office/officeart/2005/8/layout/orgChart1"/>
    <dgm:cxn modelId="{50AA8997-C28C-4693-951D-993541050449}" type="presParOf" srcId="{34C32B29-372B-4A7F-8E63-040529AB4C11}" destId="{F6096ADC-FB24-40A5-9DAD-F892FBA7724B}" srcOrd="0" destOrd="0" presId="urn:microsoft.com/office/officeart/2005/8/layout/orgChart1"/>
    <dgm:cxn modelId="{151CCA1A-F7CD-4D77-9205-ED57D79C8471}" type="presParOf" srcId="{F6096ADC-FB24-40A5-9DAD-F892FBA7724B}" destId="{5D99C0F2-21CE-43EF-9744-BBFBCF906EFF}" srcOrd="0" destOrd="0" presId="urn:microsoft.com/office/officeart/2005/8/layout/orgChart1"/>
    <dgm:cxn modelId="{9FFC90A3-0AD6-418D-A0CD-171556D1390F}" type="presParOf" srcId="{F6096ADC-FB24-40A5-9DAD-F892FBA7724B}" destId="{50E7AD2F-07C7-4533-AE5B-595FBC67A50F}" srcOrd="1" destOrd="0" presId="urn:microsoft.com/office/officeart/2005/8/layout/orgChart1"/>
    <dgm:cxn modelId="{4956C1A7-380D-4FB3-BA51-379A11149982}" type="presParOf" srcId="{34C32B29-372B-4A7F-8E63-040529AB4C11}" destId="{D4B4880C-2332-4B7E-8C06-AEF851A324AC}" srcOrd="1" destOrd="0" presId="urn:microsoft.com/office/officeart/2005/8/layout/orgChart1"/>
    <dgm:cxn modelId="{7948A8D7-09B4-4694-A60C-7463800029A4}" type="presParOf" srcId="{34C32B29-372B-4A7F-8E63-040529AB4C11}" destId="{959C4374-18C2-4FEC-B3F7-696CA350B08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3767A-411A-46E0-A41B-B3B7C451BE56}">
      <dsp:nvSpPr>
        <dsp:cNvPr id="0" name=""/>
        <dsp:cNvSpPr/>
      </dsp:nvSpPr>
      <dsp:spPr>
        <a:xfrm>
          <a:off x="1725111" y="1318731"/>
          <a:ext cx="112895" cy="494353"/>
        </a:xfrm>
        <a:custGeom>
          <a:avLst/>
          <a:gdLst/>
          <a:ahLst/>
          <a:cxnLst/>
          <a:rect l="0" t="0" r="0" b="0"/>
          <a:pathLst>
            <a:path>
              <a:moveTo>
                <a:pt x="112895" y="0"/>
              </a:moveTo>
              <a:lnTo>
                <a:pt x="112895" y="494353"/>
              </a:lnTo>
              <a:lnTo>
                <a:pt x="0" y="494353"/>
              </a:lnTo>
            </a:path>
          </a:pathLst>
        </a:custGeom>
        <a:noFill/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A8B43-832F-4403-8A31-0123CE2F9FE1}">
      <dsp:nvSpPr>
        <dsp:cNvPr id="0" name=""/>
        <dsp:cNvSpPr/>
      </dsp:nvSpPr>
      <dsp:spPr>
        <a:xfrm>
          <a:off x="1838007" y="1318731"/>
          <a:ext cx="1300311" cy="9887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5866"/>
              </a:lnTo>
              <a:lnTo>
                <a:pt x="1300311" y="875866"/>
              </a:lnTo>
              <a:lnTo>
                <a:pt x="1300311" y="988707"/>
              </a:lnTo>
            </a:path>
          </a:pathLst>
        </a:custGeom>
        <a:noFill/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4CFD4E-3A5B-4F81-92F7-F4704EB8A5FC}">
      <dsp:nvSpPr>
        <dsp:cNvPr id="0" name=""/>
        <dsp:cNvSpPr/>
      </dsp:nvSpPr>
      <dsp:spPr>
        <a:xfrm>
          <a:off x="1792233" y="1318731"/>
          <a:ext cx="91440" cy="988707"/>
        </a:xfrm>
        <a:custGeom>
          <a:avLst/>
          <a:gdLst/>
          <a:ahLst/>
          <a:cxnLst/>
          <a:rect l="0" t="0" r="0" b="0"/>
          <a:pathLst>
            <a:path>
              <a:moveTo>
                <a:pt x="45773" y="0"/>
              </a:moveTo>
              <a:lnTo>
                <a:pt x="45773" y="875866"/>
              </a:lnTo>
              <a:lnTo>
                <a:pt x="45720" y="875866"/>
              </a:lnTo>
              <a:lnTo>
                <a:pt x="45720" y="988707"/>
              </a:lnTo>
            </a:path>
          </a:pathLst>
        </a:custGeom>
        <a:noFill/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EF8090-0035-4156-9AA3-9C9A59B37D2B}">
      <dsp:nvSpPr>
        <dsp:cNvPr id="0" name=""/>
        <dsp:cNvSpPr/>
      </dsp:nvSpPr>
      <dsp:spPr>
        <a:xfrm>
          <a:off x="537587" y="1318731"/>
          <a:ext cx="1300419" cy="988707"/>
        </a:xfrm>
        <a:custGeom>
          <a:avLst/>
          <a:gdLst/>
          <a:ahLst/>
          <a:cxnLst/>
          <a:rect l="0" t="0" r="0" b="0"/>
          <a:pathLst>
            <a:path>
              <a:moveTo>
                <a:pt x="1300419" y="0"/>
              </a:moveTo>
              <a:lnTo>
                <a:pt x="1300419" y="875866"/>
              </a:lnTo>
              <a:lnTo>
                <a:pt x="0" y="875866"/>
              </a:lnTo>
              <a:lnTo>
                <a:pt x="0" y="988707"/>
              </a:lnTo>
            </a:path>
          </a:pathLst>
        </a:custGeom>
        <a:noFill/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609B4F-F836-4429-B514-8FD8172D38BD}">
      <dsp:nvSpPr>
        <dsp:cNvPr id="0" name=""/>
        <dsp:cNvSpPr/>
      </dsp:nvSpPr>
      <dsp:spPr>
        <a:xfrm>
          <a:off x="1300666" y="781390"/>
          <a:ext cx="1074682" cy="537341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A</a:t>
          </a:r>
        </a:p>
      </dsp:txBody>
      <dsp:txXfrm>
        <a:off x="1300666" y="781390"/>
        <a:ext cx="1074682" cy="537341"/>
      </dsp:txXfrm>
    </dsp:sp>
    <dsp:sp modelId="{A3110837-D775-4BB0-A448-5747C70966C6}">
      <dsp:nvSpPr>
        <dsp:cNvPr id="0" name=""/>
        <dsp:cNvSpPr/>
      </dsp:nvSpPr>
      <dsp:spPr>
        <a:xfrm>
          <a:off x="246" y="2307438"/>
          <a:ext cx="1074682" cy="537341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</a:t>
          </a:r>
        </a:p>
      </dsp:txBody>
      <dsp:txXfrm>
        <a:off x="246" y="2307438"/>
        <a:ext cx="1074682" cy="537341"/>
      </dsp:txXfrm>
    </dsp:sp>
    <dsp:sp modelId="{1AB8427C-1B3F-4F29-81B4-BB43077AF4D6}">
      <dsp:nvSpPr>
        <dsp:cNvPr id="0" name=""/>
        <dsp:cNvSpPr/>
      </dsp:nvSpPr>
      <dsp:spPr>
        <a:xfrm>
          <a:off x="1300612" y="2307438"/>
          <a:ext cx="1074682" cy="537341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D</a:t>
          </a:r>
        </a:p>
      </dsp:txBody>
      <dsp:txXfrm>
        <a:off x="1300612" y="2307438"/>
        <a:ext cx="1074682" cy="537341"/>
      </dsp:txXfrm>
    </dsp:sp>
    <dsp:sp modelId="{D08681BA-DF97-4938-B08A-0455FC70D0E6}">
      <dsp:nvSpPr>
        <dsp:cNvPr id="0" name=""/>
        <dsp:cNvSpPr/>
      </dsp:nvSpPr>
      <dsp:spPr>
        <a:xfrm>
          <a:off x="2600977" y="2307438"/>
          <a:ext cx="1074682" cy="537341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E</a:t>
          </a:r>
        </a:p>
      </dsp:txBody>
      <dsp:txXfrm>
        <a:off x="2600977" y="2307438"/>
        <a:ext cx="1074682" cy="537341"/>
      </dsp:txXfrm>
    </dsp:sp>
    <dsp:sp modelId="{5D99C0F2-21CE-43EF-9744-BBFBCF906EFF}">
      <dsp:nvSpPr>
        <dsp:cNvPr id="0" name=""/>
        <dsp:cNvSpPr/>
      </dsp:nvSpPr>
      <dsp:spPr>
        <a:xfrm>
          <a:off x="650429" y="1544414"/>
          <a:ext cx="1074682" cy="5373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B</a:t>
          </a:r>
        </a:p>
      </dsp:txBody>
      <dsp:txXfrm>
        <a:off x="650429" y="1544414"/>
        <a:ext cx="1074682" cy="537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l">
              <a:defRPr sz="11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r">
              <a:defRPr sz="1100"/>
            </a:lvl1pPr>
          </a:lstStyle>
          <a:p>
            <a:fld id="{B4AD245C-091B-44E2-BFB0-BD94217887F7}" type="datetimeFigureOut">
              <a:rPr lang="en-US" smtClean="0">
                <a:latin typeface="Arial" panose="020B0604020202020204" pitchFamily="34" charset="0"/>
              </a:rPr>
              <a:t>3/29/19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l">
              <a:defRPr sz="11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r">
              <a:defRPr sz="1100"/>
            </a:lvl1pPr>
          </a:lstStyle>
          <a:p>
            <a:fld id="{9A913F39-CFF6-40F1-84D1-700840B41EAB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3/29/19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8" tIns="49238" rIns="98478" bIns="4923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8478" tIns="49238" rIns="98478" bIns="4923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23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59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8F8E2-A0F0-4E8A-98AE-63AF274FF1A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451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8F8E2-A0F0-4E8A-98AE-63AF274FF1A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725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17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87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112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2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8F8E2-A0F0-4E8A-98AE-63AF274FF1A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195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8F8E2-A0F0-4E8A-98AE-63AF274FF1A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51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65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02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8F8E2-A0F0-4E8A-98AE-63AF274FF1A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7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7388"/>
            <a:ext cx="6092825" cy="34274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0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17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F65722F-65A9-47D3-9D9B-16225B39A61A}"/>
              </a:ext>
            </a:extLst>
          </p:cNvPr>
          <p:cNvCxnSpPr>
            <a:cxnSpLocks/>
          </p:cNvCxnSpPr>
          <p:nvPr/>
        </p:nvCxnSpPr>
        <p:spPr bwMode="auto">
          <a:xfrm flipV="1">
            <a:off x="3670105" y="792480"/>
            <a:ext cx="0" cy="549899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2A9414-5C42-41A2-B861-EA278DD67CCB}"/>
              </a:ext>
            </a:extLst>
          </p:cNvPr>
          <p:cNvSpPr/>
          <p:nvPr/>
        </p:nvSpPr>
        <p:spPr bwMode="auto">
          <a:xfrm>
            <a:off x="496957" y="688338"/>
            <a:ext cx="2892286" cy="10410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35525" y="2718457"/>
            <a:ext cx="9039140" cy="1218072"/>
          </a:xfrm>
          <a:prstGeom prst="rect">
            <a:avLst/>
          </a:prstGeom>
        </p:spPr>
        <p:txBody>
          <a:bodyPr/>
          <a:lstStyle>
            <a:lvl1pPr>
              <a:defRPr sz="3730" baseline="0">
                <a:solidFill>
                  <a:schemeClr val="bg1"/>
                </a:solidFill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6801" y="6474179"/>
            <a:ext cx="5481640" cy="456777"/>
          </a:xfrm>
          <a:prstGeom prst="rect">
            <a:avLst/>
          </a:prstGeom>
        </p:spPr>
        <p:txBody>
          <a:bodyPr/>
          <a:lstStyle>
            <a:lvl1pPr>
              <a:defRPr sz="799" b="1" i="0" baseline="0">
                <a:solidFill>
                  <a:srgbClr val="082E6D"/>
                </a:solidFill>
                <a:latin typeface="Calibri" panose="020F0502020204030204" pitchFamily="34" charset="0"/>
                <a:ea typeface="Roboto Light" pitchFamily="2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© 2019 JOSH BERSIN | ALL RIGHTS RESERVED | NOT FOR DISTRIBUTION | LICENSED MATERIAL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1"/>
          <a:stretch/>
        </p:blipFill>
        <p:spPr>
          <a:xfrm>
            <a:off x="0" y="2262390"/>
            <a:ext cx="12192000" cy="4069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6A855B-424C-4BC6-8D5E-99B5009A859B}"/>
              </a:ext>
            </a:extLst>
          </p:cNvPr>
          <p:cNvSpPr/>
          <p:nvPr/>
        </p:nvSpPr>
        <p:spPr bwMode="auto">
          <a:xfrm>
            <a:off x="5588441" y="646770"/>
            <a:ext cx="283780" cy="14317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07BC12-2875-4BCF-A0BC-667D455B1E9D}"/>
              </a:ext>
            </a:extLst>
          </p:cNvPr>
          <p:cNvSpPr/>
          <p:nvPr/>
        </p:nvSpPr>
        <p:spPr bwMode="auto">
          <a:xfrm>
            <a:off x="0" y="2262391"/>
            <a:ext cx="12192000" cy="88356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21807" tIns="60904" rIns="121807" bIns="609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2180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197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81672A-A957-4152-A27A-AC853E803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59" y="737187"/>
            <a:ext cx="2461188" cy="894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571C88-E480-4DCE-AAB3-A9191A1A9D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459" y="737187"/>
            <a:ext cx="2461188" cy="89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28896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icture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8864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88646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28317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- Deloitt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 bwMode="gray">
          <a:xfrm>
            <a:off x="469900" y="1705668"/>
            <a:ext cx="10418233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9900" y="3429000"/>
            <a:ext cx="10418233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pyright"/>
          <p:cNvSpPr txBox="1"/>
          <p:nvPr/>
        </p:nvSpPr>
        <p:spPr>
          <a:xfrm>
            <a:off x="469900" y="6477000"/>
            <a:ext cx="5355167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80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bg1"/>
                </a:solidFill>
              </a:rPr>
              <a:t>Copyright © 2017 Deloitte Development LLC. All rights reserved.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414125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83599"/>
      </p:ext>
    </p:extLst>
  </p:cSld>
  <p:clrMapOvr>
    <a:masterClrMapping/>
  </p:clrMapOvr>
  <p:transition xmlns:p14="http://schemas.microsoft.com/office/powerpoint/2010/main">
    <p:fade/>
  </p:transition>
  <p:hf hdr="0" dt="0"/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469900" y="1665290"/>
            <a:ext cx="11252200" cy="463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557563"/>
      </p:ext>
    </p:extLst>
  </p:cSld>
  <p:clrMapOvr>
    <a:masterClrMapping/>
  </p:clrMapOvr>
  <p:transition xmlns:p14="http://schemas.microsoft.com/office/powerpoint/2010/main">
    <p:fade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87680" y="295683"/>
            <a:ext cx="7193280" cy="12435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7680" y="1611313"/>
            <a:ext cx="7193280" cy="4735487"/>
          </a:xfr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89512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94944"/>
            <a:ext cx="10363200" cy="59436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3600" b="0" spc="-75" dirty="0">
                <a:latin typeface="+mj-lt"/>
              </a:defRPr>
            </a:lvl1pPr>
          </a:lstStyle>
          <a:p>
            <a:pPr lvl="0" defTabSz="685800">
              <a:lnSpc>
                <a:spcPct val="85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914721" y="1353312"/>
            <a:ext cx="10362880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988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469900" y="1665288"/>
            <a:ext cx="5328000" cy="4633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6705432" algn="r"/>
              </a:tabLst>
              <a:defRPr sz="1600"/>
            </a:lvl1pPr>
            <a:lvl2pPr>
              <a:tabLst>
                <a:tab pos="6705432" algn="r"/>
              </a:tabLst>
              <a:defRPr sz="1600"/>
            </a:lvl2pPr>
            <a:lvl3pPr>
              <a:tabLst>
                <a:tab pos="6705432" algn="r"/>
              </a:tabLst>
              <a:defRPr sz="1600"/>
            </a:lvl3pPr>
            <a:lvl4pPr>
              <a:tabLst>
                <a:tab pos="6705432" algn="r"/>
              </a:tabLst>
              <a:defRPr sz="1600"/>
            </a:lvl4pPr>
            <a:lvl5pPr>
              <a:tabLst>
                <a:tab pos="6705432" algn="r"/>
              </a:tabLst>
              <a:defRPr sz="1000" baseline="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0"/>
          </p:nvPr>
        </p:nvSpPr>
        <p:spPr>
          <a:xfrm>
            <a:off x="6394100" y="1665288"/>
            <a:ext cx="5328000" cy="4633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6705432" algn="r"/>
              </a:tabLst>
              <a:defRPr sz="1600"/>
            </a:lvl1pPr>
            <a:lvl2pPr>
              <a:tabLst>
                <a:tab pos="6705432" algn="r"/>
              </a:tabLst>
              <a:defRPr sz="1600"/>
            </a:lvl2pPr>
            <a:lvl3pPr>
              <a:tabLst>
                <a:tab pos="6705432" algn="r"/>
              </a:tabLst>
              <a:defRPr sz="1600"/>
            </a:lvl3pPr>
            <a:lvl4pPr>
              <a:tabLst>
                <a:tab pos="6705432" algn="r"/>
              </a:tabLst>
              <a:defRPr sz="1600"/>
            </a:lvl4pPr>
            <a:lvl5pPr>
              <a:tabLst>
                <a:tab pos="6705432" algn="r"/>
              </a:tabLst>
              <a:defRPr sz="1000" baseline="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62513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07"/>
            <a:ext cx="10972800" cy="1037095"/>
          </a:xfrm>
        </p:spPr>
        <p:txBody>
          <a:bodyPr>
            <a:normAutofit/>
          </a:bodyPr>
          <a:lstStyle>
            <a:lvl1pPr>
              <a:defRPr sz="20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1723073"/>
            <a:ext cx="10972800" cy="3918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649606"/>
            <a:ext cx="7937500" cy="803241"/>
          </a:xfrm>
        </p:spPr>
        <p:txBody>
          <a:bodyPr>
            <a:noAutofit/>
          </a:bodyPr>
          <a:lstStyle>
            <a:lvl1pPr marL="0" indent="0">
              <a:buNone/>
              <a:defRPr lang="en-US" sz="3200" b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>
              <a:defRPr lang="en-US" sz="3600" b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>
              <a:defRPr lang="en-US" sz="3600" b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>
              <a:defRPr lang="en-US" sz="3600" b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>
              <a:defRPr lang="en-US" sz="3600" b="0" kern="120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58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1" y="782620"/>
            <a:ext cx="11216640" cy="757255"/>
          </a:xfrm>
        </p:spPr>
        <p:txBody>
          <a:bodyPr>
            <a:noAutofit/>
          </a:bodyPr>
          <a:lstStyle>
            <a:lvl1pPr marL="0" indent="0">
              <a:buNone/>
              <a:defRPr sz="2005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1" y="295683"/>
            <a:ext cx="1121664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7681" y="1611313"/>
            <a:ext cx="11216640" cy="4734292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53846"/>
      </p:ext>
    </p:extLst>
  </p:cSld>
  <p:clrMapOvr>
    <a:masterClrMapping/>
  </p:clrMapOvr>
  <p:transition xmlns:p14="http://schemas.microsoft.com/office/powerpoint/2010/main">
    <p:fade/>
  </p:transition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ey statemen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7680" y="319066"/>
            <a:ext cx="9126791" cy="5988439"/>
          </a:xfrm>
        </p:spPr>
        <p:txBody>
          <a:bodyPr/>
          <a:lstStyle>
            <a:lvl1pPr>
              <a:spcBef>
                <a:spcPts val="3609"/>
              </a:spcBef>
              <a:defRPr sz="3000">
                <a:solidFill>
                  <a:schemeClr val="bg1"/>
                </a:solidFill>
              </a:defRPr>
            </a:lvl1pPr>
            <a:lvl2pPr marL="458343" indent="-458343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98477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 with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7455116" y="1626099"/>
            <a:ext cx="4266983" cy="467310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6705432" algn="r"/>
              </a:tabLst>
              <a:defRPr sz="2400">
                <a:solidFill>
                  <a:schemeClr val="accent3"/>
                </a:solidFill>
              </a:defRPr>
            </a:lvl1pPr>
            <a:lvl2pPr>
              <a:tabLst>
                <a:tab pos="6705432" algn="r"/>
              </a:tabLst>
              <a:defRPr/>
            </a:lvl2pPr>
            <a:lvl3pPr>
              <a:tabLst>
                <a:tab pos="6705432" algn="r"/>
              </a:tabLst>
              <a:defRPr/>
            </a:lvl3pPr>
            <a:lvl4pPr>
              <a:tabLst>
                <a:tab pos="6705432" algn="r"/>
              </a:tabLst>
              <a:defRPr/>
            </a:lvl4pPr>
            <a:lvl5pPr>
              <a:tabLst>
                <a:tab pos="6705432" algn="r"/>
              </a:tabLst>
              <a:defRPr baseline="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469900" y="1665288"/>
            <a:ext cx="6660866" cy="4633913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6705432" algn="r"/>
              </a:tabLst>
              <a:defRPr/>
            </a:lvl1pPr>
            <a:lvl2pPr>
              <a:tabLst>
                <a:tab pos="6705432" algn="r"/>
              </a:tabLst>
              <a:defRPr/>
            </a:lvl2pPr>
            <a:lvl3pPr>
              <a:tabLst>
                <a:tab pos="6705432" algn="r"/>
              </a:tabLst>
              <a:defRPr/>
            </a:lvl3pPr>
            <a:lvl4pPr>
              <a:tabLst>
                <a:tab pos="6705432" algn="r"/>
              </a:tabLst>
              <a:defRPr/>
            </a:lvl4pPr>
            <a:lvl5pPr>
              <a:tabLst>
                <a:tab pos="6705432" algn="r"/>
              </a:tabLst>
              <a:defRPr baseline="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7824372"/>
      </p:ext>
    </p:extLst>
  </p:cSld>
  <p:clrMapOvr>
    <a:masterClrMapping/>
  </p:clrMapOvr>
  <p:transition xmlns:p14="http://schemas.microsoft.com/office/powerpoint/2010/main"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5" y="1546789"/>
            <a:ext cx="10963283" cy="4333213"/>
          </a:xfrm>
        </p:spPr>
        <p:txBody>
          <a:bodyPr>
            <a:normAutofit/>
          </a:bodyPr>
          <a:lstStyle>
            <a:lvl1pPr marL="230188" indent="-230188">
              <a:buClr>
                <a:schemeClr val="tx2"/>
              </a:buClr>
              <a:buSzPct val="120000"/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54075" indent="-244475">
              <a:defRPr sz="1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6363" indent="-233363">
              <a:defRPr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68475" indent="-169863"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30438" indent="-174625"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12B119A1-2748-4D52-B280-F89CF987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71" y="282314"/>
            <a:ext cx="10973857" cy="855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721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469900" y="1665288"/>
            <a:ext cx="5328000" cy="4633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6705432" algn="r"/>
              </a:tabLst>
              <a:defRPr sz="1600"/>
            </a:lvl1pPr>
            <a:lvl2pPr>
              <a:tabLst>
                <a:tab pos="6705432" algn="r"/>
              </a:tabLst>
              <a:defRPr sz="1600"/>
            </a:lvl2pPr>
            <a:lvl3pPr>
              <a:tabLst>
                <a:tab pos="6705432" algn="r"/>
              </a:tabLst>
              <a:defRPr sz="1600"/>
            </a:lvl3pPr>
            <a:lvl4pPr>
              <a:tabLst>
                <a:tab pos="6705432" algn="r"/>
              </a:tabLst>
              <a:defRPr sz="1600"/>
            </a:lvl4pPr>
            <a:lvl5pPr>
              <a:tabLst>
                <a:tab pos="6705432" algn="r"/>
              </a:tabLst>
              <a:defRPr sz="1000" baseline="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0"/>
          </p:nvPr>
        </p:nvSpPr>
        <p:spPr>
          <a:xfrm>
            <a:off x="6394100" y="1665288"/>
            <a:ext cx="5328000" cy="4633912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6705432" algn="r"/>
              </a:tabLst>
              <a:defRPr sz="1600"/>
            </a:lvl1pPr>
            <a:lvl2pPr>
              <a:tabLst>
                <a:tab pos="6705432" algn="r"/>
              </a:tabLst>
              <a:defRPr sz="1600"/>
            </a:lvl2pPr>
            <a:lvl3pPr>
              <a:tabLst>
                <a:tab pos="6705432" algn="r"/>
              </a:tabLst>
              <a:defRPr sz="1600"/>
            </a:lvl3pPr>
            <a:lvl4pPr>
              <a:tabLst>
                <a:tab pos="6705432" algn="r"/>
              </a:tabLst>
              <a:defRPr sz="1600"/>
            </a:lvl4pPr>
            <a:lvl5pPr>
              <a:tabLst>
                <a:tab pos="6705432" algn="r"/>
              </a:tabLst>
              <a:defRPr sz="1000" baseline="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68508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07"/>
            <a:ext cx="10972800" cy="1037095"/>
          </a:xfrm>
        </p:spPr>
        <p:txBody>
          <a:bodyPr>
            <a:normAutofit/>
          </a:bodyPr>
          <a:lstStyle>
            <a:lvl1pPr>
              <a:defRPr sz="20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13" y="1723073"/>
            <a:ext cx="10972800" cy="39180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649606"/>
            <a:ext cx="7937500" cy="803241"/>
          </a:xfrm>
        </p:spPr>
        <p:txBody>
          <a:bodyPr>
            <a:noAutofit/>
          </a:bodyPr>
          <a:lstStyle>
            <a:lvl1pPr marL="0" indent="0">
              <a:buNone/>
              <a:defRPr lang="en-US" sz="3200" b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>
              <a:defRPr lang="en-US" sz="3600" b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2pPr>
            <a:lvl3pPr>
              <a:defRPr lang="en-US" sz="3600" b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3pPr>
            <a:lvl4pPr>
              <a:defRPr lang="en-US" sz="3600" b="0" kern="1200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>
              <a:defRPr lang="en-US" sz="3600" b="0" kern="1200" dirty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960060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1" y="782620"/>
            <a:ext cx="11216640" cy="757255"/>
          </a:xfrm>
        </p:spPr>
        <p:txBody>
          <a:bodyPr>
            <a:noAutofit/>
          </a:bodyPr>
          <a:lstStyle>
            <a:lvl1pPr marL="0" indent="0">
              <a:buNone/>
              <a:defRPr sz="2005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1" y="295683"/>
            <a:ext cx="1121664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7681" y="1611313"/>
            <a:ext cx="11216640" cy="4734292"/>
          </a:xfrm>
        </p:spPr>
        <p:txBody>
          <a:bodyPr/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08417"/>
      </p:ext>
    </p:extLst>
  </p:cSld>
  <p:clrMapOvr>
    <a:masterClrMapping/>
  </p:clrMapOvr>
  <p:transition xmlns:p14="http://schemas.microsoft.com/office/powerpoint/2010/main">
    <p:fade/>
  </p:transition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Key statemen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7680" y="319066"/>
            <a:ext cx="9126791" cy="5988439"/>
          </a:xfrm>
        </p:spPr>
        <p:txBody>
          <a:bodyPr/>
          <a:lstStyle>
            <a:lvl1pPr>
              <a:spcBef>
                <a:spcPts val="3609"/>
              </a:spcBef>
              <a:defRPr sz="3000">
                <a:solidFill>
                  <a:schemeClr val="bg1"/>
                </a:solidFill>
              </a:defRPr>
            </a:lvl1pPr>
            <a:lvl2pPr marL="458343" indent="-458343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4803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>
            <a:normAutofit/>
          </a:bodyPr>
          <a:lstStyle>
            <a:lvl1pPr>
              <a:defRPr sz="4263" b="1" i="0" cap="all" baseline="0">
                <a:solidFill>
                  <a:srgbClr val="082E6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1" cy="1500187"/>
          </a:xfrm>
        </p:spPr>
        <p:txBody>
          <a:bodyPr/>
          <a:lstStyle>
            <a:lvl1pPr marL="0" indent="0">
              <a:buNone/>
              <a:defRPr sz="2398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42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3pPr>
            <a:lvl4pPr marL="137142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57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7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85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99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14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24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1FDA9-7319-4235-83EE-66C5E16FE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9E31A2-76A4-4645-8F5E-1DB548B2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31" y="1500386"/>
            <a:ext cx="9170211" cy="48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7326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2880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9900" y="402586"/>
            <a:ext cx="112522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93306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98232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37237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ey statemen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9900" y="1590675"/>
            <a:ext cx="9029604" cy="4708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800"/>
              </a:spcBef>
              <a:defRPr sz="2800">
                <a:solidFill>
                  <a:schemeClr val="tx1"/>
                </a:solidFill>
              </a:defRPr>
            </a:lvl1pPr>
            <a:lvl2pPr marL="609585" indent="-609585">
              <a:defRPr sz="4000">
                <a:solidFill>
                  <a:schemeClr val="bg2"/>
                </a:solidFill>
              </a:defRPr>
            </a:lvl2pPr>
            <a:lvl3pPr>
              <a:defRPr sz="4000">
                <a:solidFill>
                  <a:schemeClr val="bg2"/>
                </a:solidFill>
              </a:defRPr>
            </a:lvl3pPr>
            <a:lvl4pPr>
              <a:defRPr sz="4000">
                <a:solidFill>
                  <a:schemeClr val="bg2"/>
                </a:solidFill>
              </a:defRPr>
            </a:lvl4pPr>
            <a:lvl5pPr>
              <a:defRPr sz="4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599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072189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512847" y="282314"/>
            <a:ext cx="10973857" cy="855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98471" y="1664319"/>
            <a:ext cx="10963283" cy="4056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96393CE-F832-498F-A504-62FDA2E9E254}"/>
              </a:ext>
            </a:extLst>
          </p:cNvPr>
          <p:cNvGrpSpPr/>
          <p:nvPr/>
        </p:nvGrpSpPr>
        <p:grpSpPr>
          <a:xfrm>
            <a:off x="0" y="6519620"/>
            <a:ext cx="12192000" cy="365181"/>
            <a:chOff x="0" y="5523855"/>
            <a:chExt cx="9151938" cy="2741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DC5BB92-2C99-463B-8FB2-1AA1E2EF2F5E}"/>
                </a:ext>
              </a:extLst>
            </p:cNvPr>
            <p:cNvSpPr/>
            <p:nvPr userDrawn="1"/>
          </p:nvSpPr>
          <p:spPr bwMode="auto">
            <a:xfrm>
              <a:off x="0" y="5523855"/>
              <a:ext cx="9151938" cy="35295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1218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97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6C2972D-0D6B-4D3E-A1DA-B57154811981}"/>
                </a:ext>
              </a:extLst>
            </p:cNvPr>
            <p:cNvSpPr/>
            <p:nvPr userDrawn="1"/>
          </p:nvSpPr>
          <p:spPr bwMode="auto">
            <a:xfrm>
              <a:off x="0" y="5552727"/>
              <a:ext cx="9151938" cy="245268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12180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97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59E5C8AC-2E57-4450-A8CE-010BF1BE79C1}"/>
                </a:ext>
              </a:extLst>
            </p:cNvPr>
            <p:cNvCxnSpPr>
              <a:cxnSpLocks/>
            </p:cNvCxnSpPr>
            <p:nvPr userDrawn="1"/>
          </p:nvCxnSpPr>
          <p:spPr bwMode="auto">
            <a:xfrm>
              <a:off x="8518903" y="5552727"/>
              <a:ext cx="0" cy="2452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Footer Placeholder 2"/>
          <p:cNvSpPr txBox="1">
            <a:spLocks/>
          </p:cNvSpPr>
          <p:nvPr/>
        </p:nvSpPr>
        <p:spPr>
          <a:xfrm>
            <a:off x="6916312" y="6621407"/>
            <a:ext cx="4263499" cy="1846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r"/>
            <a:r>
              <a:rPr lang="en-US" sz="600" b="0" dirty="0">
                <a:solidFill>
                  <a:schemeClr val="bg1"/>
                </a:solidFill>
                <a:latin typeface="+mn-lt"/>
              </a:rPr>
              <a:t>© 2019 JOSH BERSIN | ALL RIGHTS RESERVED | NOT FOR DISTRIBUTION | LICENSED MATERIAL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1452059" y="6621408"/>
            <a:ext cx="53892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600" b="0" i="0" baseline="0" dirty="0">
                <a:solidFill>
                  <a:schemeClr val="bg1"/>
                </a:solidFill>
                <a:latin typeface="+mn-lt"/>
              </a:rPr>
              <a:t>PAGE  </a:t>
            </a:r>
            <a:fld id="{C90DEBA2-DB1A-4154-8FF0-37729AAB3947}" type="slidenum">
              <a:rPr lang="en-US" sz="600" b="0" i="0" baseline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600" b="0" i="0" baseline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CE92E38-6AD0-4591-9D2C-B17BAF67261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26696" b="28050"/>
          <a:stretch/>
        </p:blipFill>
        <p:spPr>
          <a:xfrm>
            <a:off x="479511" y="6511400"/>
            <a:ext cx="846367" cy="3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7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53" r:id="rId20"/>
    <p:sldLayoutId id="2147483954" r:id="rId21"/>
    <p:sldLayoutId id="2147483955" r:id="rId22"/>
    <p:sldLayoutId id="2147483956" r:id="rId23"/>
  </p:sldLayoutIdLst>
  <p:transition xmlns:p14="http://schemas.microsoft.com/office/powerpoint/2010/main">
    <p:fad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96" b="1">
          <a:solidFill>
            <a:srgbClr val="007DC2"/>
          </a:solidFill>
          <a:latin typeface="Arial" charset="0"/>
          <a:ea typeface="ＭＳ Ｐゴシック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96" b="1">
          <a:solidFill>
            <a:srgbClr val="007DC2"/>
          </a:solidFill>
          <a:latin typeface="Arial" charset="0"/>
          <a:ea typeface="ＭＳ Ｐゴシック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96" b="1">
          <a:solidFill>
            <a:srgbClr val="007DC2"/>
          </a:solidFill>
          <a:latin typeface="Arial" charset="0"/>
          <a:ea typeface="ＭＳ Ｐゴシック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96" b="1">
          <a:solidFill>
            <a:srgbClr val="007DC2"/>
          </a:solidFill>
          <a:latin typeface="Arial" charset="0"/>
          <a:ea typeface="ＭＳ Ｐゴシック" pitchFamily="28" charset="-128"/>
        </a:defRPr>
      </a:lvl5pPr>
      <a:lvl6pPr marL="609036" algn="l" rtl="0" eaLnBrk="1" fontAlgn="base" hangingPunct="1">
        <a:spcBef>
          <a:spcPct val="0"/>
        </a:spcBef>
        <a:spcAft>
          <a:spcPct val="0"/>
        </a:spcAft>
        <a:defRPr sz="3996" b="1">
          <a:solidFill>
            <a:srgbClr val="007DC2"/>
          </a:solidFill>
          <a:latin typeface="Arial" charset="0"/>
          <a:ea typeface="ＭＳ Ｐゴシック" pitchFamily="28" charset="-128"/>
        </a:defRPr>
      </a:lvl6pPr>
      <a:lvl7pPr marL="1218072" algn="l" rtl="0" eaLnBrk="1" fontAlgn="base" hangingPunct="1">
        <a:spcBef>
          <a:spcPct val="0"/>
        </a:spcBef>
        <a:spcAft>
          <a:spcPct val="0"/>
        </a:spcAft>
        <a:defRPr sz="3996" b="1">
          <a:solidFill>
            <a:srgbClr val="007DC2"/>
          </a:solidFill>
          <a:latin typeface="Arial" charset="0"/>
          <a:ea typeface="ＭＳ Ｐゴシック" pitchFamily="28" charset="-128"/>
        </a:defRPr>
      </a:lvl7pPr>
      <a:lvl8pPr marL="1827108" algn="l" rtl="0" eaLnBrk="1" fontAlgn="base" hangingPunct="1">
        <a:spcBef>
          <a:spcPct val="0"/>
        </a:spcBef>
        <a:spcAft>
          <a:spcPct val="0"/>
        </a:spcAft>
        <a:defRPr sz="3996" b="1">
          <a:solidFill>
            <a:srgbClr val="007DC2"/>
          </a:solidFill>
          <a:latin typeface="Arial" charset="0"/>
          <a:ea typeface="ＭＳ Ｐゴシック" pitchFamily="28" charset="-128"/>
        </a:defRPr>
      </a:lvl8pPr>
      <a:lvl9pPr marL="2436144" algn="l" rtl="0" eaLnBrk="1" fontAlgn="base" hangingPunct="1">
        <a:spcBef>
          <a:spcPct val="0"/>
        </a:spcBef>
        <a:spcAft>
          <a:spcPct val="0"/>
        </a:spcAft>
        <a:defRPr sz="3996" b="1">
          <a:solidFill>
            <a:srgbClr val="007DC2"/>
          </a:solidFill>
          <a:latin typeface="Arial" charset="0"/>
          <a:ea typeface="ＭＳ Ｐゴシック" pitchFamily="28" charset="-128"/>
        </a:defRPr>
      </a:lvl9pPr>
    </p:titleStyle>
    <p:bodyStyle>
      <a:lvl1pPr marL="456777" indent="-45677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Wingdings" panose="05000000000000000000" pitchFamily="2" charset="2"/>
        <a:buChar char="§"/>
        <a:defRPr sz="2800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989684" indent="-380648" algn="l" rtl="0" eaLnBrk="1" fontAlgn="base" hangingPunct="1">
        <a:spcBef>
          <a:spcPct val="20000"/>
        </a:spcBef>
        <a:spcAft>
          <a:spcPct val="0"/>
        </a:spcAft>
        <a:buClr>
          <a:srgbClr val="6A737B"/>
        </a:buClr>
        <a:buSzPct val="120000"/>
        <a:buFont typeface="Wingdings" panose="05000000000000000000" pitchFamily="2" charset="2"/>
        <a:buChar char="§"/>
        <a:defRPr sz="2800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446461" indent="-3045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Wingdings" panose="05000000000000000000" pitchFamily="2" charset="2"/>
        <a:buChar char="§"/>
        <a:defRPr sz="2400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903238" indent="-304518" algn="l" rtl="0" eaLnBrk="1" fontAlgn="base" hangingPunct="1">
        <a:spcBef>
          <a:spcPct val="20000"/>
        </a:spcBef>
        <a:spcAft>
          <a:spcPct val="0"/>
        </a:spcAft>
        <a:buSzPct val="120000"/>
        <a:buFont typeface="Wingdings" panose="05000000000000000000" pitchFamily="2" charset="2"/>
        <a:buChar char="§"/>
        <a:defRPr sz="1600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360015" indent="-30451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20000"/>
        <a:buFont typeface="Wingdings" panose="05000000000000000000" pitchFamily="2" charset="2"/>
        <a:buChar char="§"/>
        <a:defRPr sz="2000">
          <a:solidFill>
            <a:schemeClr val="accent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969051" indent="-304518" algn="l" rtl="0" eaLnBrk="1" fontAlgn="base" hangingPunct="1">
        <a:spcBef>
          <a:spcPct val="20000"/>
        </a:spcBef>
        <a:spcAft>
          <a:spcPct val="0"/>
        </a:spcAft>
        <a:buClr>
          <a:srgbClr val="007DC2"/>
        </a:buClr>
        <a:buChar char="»"/>
        <a:defRPr sz="2131">
          <a:solidFill>
            <a:schemeClr val="tx1"/>
          </a:solidFill>
          <a:latin typeface="+mn-lt"/>
          <a:ea typeface="+mn-ea"/>
        </a:defRPr>
      </a:lvl6pPr>
      <a:lvl7pPr marL="3578087" indent="-304518" algn="l" rtl="0" eaLnBrk="1" fontAlgn="base" hangingPunct="1">
        <a:spcBef>
          <a:spcPct val="20000"/>
        </a:spcBef>
        <a:spcAft>
          <a:spcPct val="0"/>
        </a:spcAft>
        <a:buClr>
          <a:srgbClr val="007DC2"/>
        </a:buClr>
        <a:buChar char="»"/>
        <a:defRPr sz="2131">
          <a:solidFill>
            <a:schemeClr val="tx1"/>
          </a:solidFill>
          <a:latin typeface="+mn-lt"/>
          <a:ea typeface="+mn-ea"/>
        </a:defRPr>
      </a:lvl7pPr>
      <a:lvl8pPr marL="4187123" indent="-304518" algn="l" rtl="0" eaLnBrk="1" fontAlgn="base" hangingPunct="1">
        <a:spcBef>
          <a:spcPct val="20000"/>
        </a:spcBef>
        <a:spcAft>
          <a:spcPct val="0"/>
        </a:spcAft>
        <a:buClr>
          <a:srgbClr val="007DC2"/>
        </a:buClr>
        <a:buChar char="»"/>
        <a:defRPr sz="2131">
          <a:solidFill>
            <a:schemeClr val="tx1"/>
          </a:solidFill>
          <a:latin typeface="+mn-lt"/>
          <a:ea typeface="+mn-ea"/>
        </a:defRPr>
      </a:lvl8pPr>
      <a:lvl9pPr marL="4796159" indent="-304518" algn="l" rtl="0" eaLnBrk="1" fontAlgn="base" hangingPunct="1">
        <a:spcBef>
          <a:spcPct val="20000"/>
        </a:spcBef>
        <a:spcAft>
          <a:spcPct val="0"/>
        </a:spcAft>
        <a:buClr>
          <a:srgbClr val="007DC2"/>
        </a:buClr>
        <a:buChar char="»"/>
        <a:defRPr sz="213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22" pos="5098" userDrawn="1">
          <p15:clr>
            <a:srgbClr val="F26B43"/>
          </p15:clr>
        </p15:guide>
        <p15:guide id="23" orient="horz" pos="2160" userDrawn="1">
          <p15:clr>
            <a:srgbClr val="F26B43"/>
          </p15:clr>
        </p15:guide>
        <p15:guide id="24" orient="horz" pos="3968" userDrawn="1">
          <p15:clr>
            <a:srgbClr val="F26B43"/>
          </p15:clr>
        </p15:guide>
        <p15:guide id="25" pos="296" userDrawn="1">
          <p15:clr>
            <a:srgbClr val="F26B43"/>
          </p15:clr>
        </p15:guide>
        <p15:guide id="26" pos="7384" userDrawn="1">
          <p15:clr>
            <a:srgbClr val="F26B43"/>
          </p15:clr>
        </p15:guide>
        <p15:guide id="27" orient="horz" pos="1071" userDrawn="1">
          <p15:clr>
            <a:srgbClr val="F26B43"/>
          </p15:clr>
        </p15:guide>
        <p15:guide id="28" orient="horz" pos="245" userDrawn="1">
          <p15:clr>
            <a:srgbClr val="F26B43"/>
          </p15:clr>
        </p15:guide>
        <p15:guide id="29" orient="horz" pos="4081" userDrawn="1">
          <p15:clr>
            <a:srgbClr val="F26B43"/>
          </p15:clr>
        </p15:guide>
        <p15:guide id="30" pos="4986" userDrawn="1">
          <p15:clr>
            <a:srgbClr val="F26B43"/>
          </p15:clr>
        </p15:guide>
        <p15:guide id="31" pos="1382" userDrawn="1">
          <p15:clr>
            <a:srgbClr val="F26B43"/>
          </p15:clr>
        </p15:guide>
        <p15:guide id="32" pos="1496" userDrawn="1">
          <p15:clr>
            <a:srgbClr val="F26B43"/>
          </p15:clr>
        </p15:guide>
        <p15:guide id="33" pos="2581" userDrawn="1">
          <p15:clr>
            <a:srgbClr val="F26B43"/>
          </p15:clr>
        </p15:guide>
        <p15:guide id="34" pos="2695" userDrawn="1">
          <p15:clr>
            <a:srgbClr val="F26B43"/>
          </p15:clr>
        </p15:guide>
        <p15:guide id="35" pos="6185" userDrawn="1">
          <p15:clr>
            <a:srgbClr val="F26B43"/>
          </p15:clr>
        </p15:guide>
        <p15:guide id="36" pos="3783" userDrawn="1">
          <p15:clr>
            <a:srgbClr val="F26B43"/>
          </p15:clr>
        </p15:guide>
        <p15:guide id="37" pos="3896" userDrawn="1">
          <p15:clr>
            <a:srgbClr val="F26B43"/>
          </p15:clr>
        </p15:guide>
        <p15:guide id="38" pos="3840" userDrawn="1">
          <p15:clr>
            <a:srgbClr val="F26B43"/>
          </p15:clr>
        </p15:guide>
        <p15:guide id="39" pos="6299" userDrawn="1">
          <p15:clr>
            <a:srgbClr val="F26B43"/>
          </p15:clr>
        </p15:guide>
        <p15:guide id="40" orient="horz" pos="1049" userDrawn="1">
          <p15:clr>
            <a:srgbClr val="F26B43"/>
          </p15:clr>
        </p15:guide>
        <p15:guide id="41" orient="horz" pos="641" userDrawn="1">
          <p15:clr>
            <a:srgbClr val="F26B43"/>
          </p15:clr>
        </p15:guide>
        <p15:guide id="42" orient="horz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s://www.projecttimeoff.com/state-american-vacation-2018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Relationship Id="rId3" Type="http://schemas.openxmlformats.org/officeDocument/2006/relationships/hyperlink" Target="https://economicgraph.linkedin.com/research/LinkedIns-2017-US-Emerging-Jobs-Repor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hyperlink" Target="https://www.oreilly.com/business/free/future-of-the-firm.csp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chart" Target="../charts/chart3.xml"/><Relationship Id="rId3" Type="http://schemas.openxmlformats.org/officeDocument/2006/relationships/hyperlink" Target="https://www.linkedin.com/pulse/want-happy-work-spend-time-learning-josh-bersin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elman.com/research/2017-trust-barometer-global-results" TargetMode="External"/><Relationship Id="rId4" Type="http://schemas.openxmlformats.org/officeDocument/2006/relationships/chart" Target="../charts/chart6.xml"/><Relationship Id="rId5" Type="http://schemas.openxmlformats.org/officeDocument/2006/relationships/chart" Target="../charts/chart7.xml"/><Relationship Id="rId6" Type="http://schemas.openxmlformats.org/officeDocument/2006/relationships/chart" Target="../charts/chart8.xml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news.gallup.com/poll/240725/democrats-positive-socialism-capitalism.aspx" TargetMode="External"/><Relationship Id="rId3" Type="http://schemas.openxmlformats.org/officeDocument/2006/relationships/chart" Target="../charts/char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cnbc.com/2015/04/10/robots-the-new-low-cost-worker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hyperlink" Target="https://www.oreilly.com/business/free/future-of-the-firm.csp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hyperlink" Target="http://www.joshbersin.com/predictions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52845-7D50-44B8-AA0A-58F7ECCD0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072" y="3343424"/>
            <a:ext cx="7796894" cy="2746172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latin typeface="+mj-lt"/>
              </a:rPr>
              <a:t>The Future of </a:t>
            </a:r>
            <a:br>
              <a:rPr lang="en-US" sz="6000" dirty="0">
                <a:latin typeface="+mj-lt"/>
              </a:rPr>
            </a:br>
            <a:r>
              <a:rPr lang="en-US" sz="6000" dirty="0">
                <a:latin typeface="+mj-lt"/>
              </a:rPr>
              <a:t>the Firm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sz="2200" b="0" i="1" dirty="0">
                <a:latin typeface="+mj-lt"/>
              </a:rPr>
              <a:t>This is Not Business as Usual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15F770-C1FB-459E-86C2-568825586D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106801" y="6507230"/>
            <a:ext cx="5481640" cy="456777"/>
          </a:xfrm>
          <a:prstGeom prst="rect">
            <a:avLst/>
          </a:prstGeom>
        </p:spPr>
        <p:txBody>
          <a:bodyPr/>
          <a:lstStyle>
            <a:lvl1pPr>
              <a:defRPr sz="799" b="1" i="0" baseline="0">
                <a:solidFill>
                  <a:srgbClr val="082E6D"/>
                </a:solidFill>
                <a:latin typeface="Calibri" panose="020F0502020204030204" pitchFamily="34" charset="0"/>
                <a:ea typeface="Roboto Light" pitchFamily="2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© 2019 JOSH BERSIN | ALL RIGHTS RESERVED | NOT FOR DISTRIBUTION | LICENSED MATERIAL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428345A-BE16-45D4-98B7-71C4F5D1215C}"/>
              </a:ext>
            </a:extLst>
          </p:cNvPr>
          <p:cNvSpPr/>
          <p:nvPr/>
        </p:nvSpPr>
        <p:spPr>
          <a:xfrm>
            <a:off x="433180" y="3574422"/>
            <a:ext cx="4504813" cy="2000548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Josh Bersin</a:t>
            </a: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Global Industry Analyst</a:t>
            </a:r>
            <a:b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March, 2019</a:t>
            </a:r>
          </a:p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@Josh_Bersin</a:t>
            </a: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70F857-8C12-4828-9982-E4BF8A97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86" y="758890"/>
            <a:ext cx="2547555" cy="925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3678EA-3522-4CC1-9FF2-56B21849DAAB}"/>
              </a:ext>
            </a:extLst>
          </p:cNvPr>
          <p:cNvSpPr txBox="1"/>
          <p:nvPr/>
        </p:nvSpPr>
        <p:spPr>
          <a:xfrm>
            <a:off x="9131561" y="1097288"/>
            <a:ext cx="2133600" cy="24881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r>
              <a:rPr lang="en-US" sz="1400" b="1" dirty="0"/>
              <a:t>www.joshbersin.com</a:t>
            </a:r>
          </a:p>
        </p:txBody>
      </p:sp>
    </p:spTree>
    <p:extLst>
      <p:ext uri="{BB962C8B-B14F-4D97-AF65-F5344CB8AC3E}">
        <p14:creationId xmlns:p14="http://schemas.microsoft.com/office/powerpoint/2010/main" val="2668306408"/>
      </p:ext>
    </p:extLst>
  </p:cSld>
  <p:clrMapOvr>
    <a:masterClrMapping/>
  </p:clrMapOvr>
  <p:transition xmlns:p14="http://schemas.microsoft.com/office/powerpoint/2010/main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ework offices">
            <a:extLst>
              <a:ext uri="{FF2B5EF4-FFF2-40B4-BE49-F238E27FC236}">
                <a16:creationId xmlns:a16="http://schemas.microsoft.com/office/drawing/2014/main" xmlns="" id="{2E74D685-1D12-40CF-9E61-8F81FCBE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53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C076A6-3028-4E1E-90FD-E4DFC56B6528}"/>
              </a:ext>
            </a:extLst>
          </p:cNvPr>
          <p:cNvSpPr/>
          <p:nvPr/>
        </p:nvSpPr>
        <p:spPr bwMode="auto">
          <a:xfrm>
            <a:off x="0" y="0"/>
            <a:ext cx="12191999" cy="11010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BBF1FB-204E-4C99-AA09-A41CEAC7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201292"/>
            <a:ext cx="11252200" cy="698501"/>
          </a:xfrm>
          <a:solidFill>
            <a:schemeClr val="bg1"/>
          </a:solidFill>
        </p:spPr>
        <p:txBody>
          <a:bodyPr anchor="ctr"/>
          <a:lstStyle/>
          <a:p>
            <a:r>
              <a:rPr lang="en-US" sz="3200" dirty="0"/>
              <a:t> The Alternative Workforce Isn’t Alternative Any More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F8A61E-2096-4E22-9A3F-9DCC69790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35" y="4849934"/>
            <a:ext cx="5389390" cy="16188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063055-C847-4B6B-91B0-67FB8B9BE31D}"/>
              </a:ext>
            </a:extLst>
          </p:cNvPr>
          <p:cNvSpPr/>
          <p:nvPr/>
        </p:nvSpPr>
        <p:spPr bwMode="auto">
          <a:xfrm>
            <a:off x="218109" y="1232974"/>
            <a:ext cx="5030680" cy="147047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Since 2000 the number of US W-2’s dropped by 4%. </a:t>
            </a:r>
            <a:b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</a:b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The number of 1099’s has gone up by 23%.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WeWork adds 650,000 square foot of working space every month with over 500 locations.  WeWork revenues went from $900M to $2.6 B in 2018.</a:t>
            </a:r>
          </a:p>
        </p:txBody>
      </p:sp>
    </p:spTree>
    <p:extLst>
      <p:ext uri="{BB962C8B-B14F-4D97-AF65-F5344CB8AC3E}">
        <p14:creationId xmlns:p14="http://schemas.microsoft.com/office/powerpoint/2010/main" val="1611198465"/>
      </p:ext>
    </p:extLst>
  </p:cSld>
  <p:clrMapOvr>
    <a:masterClrMapping/>
  </p:clrMapOvr>
  <p:transition xmlns:p14="http://schemas.microsoft.com/office/powerpoint/2010/main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10954" y="6477001"/>
            <a:ext cx="307975" cy="92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800"/>
              </a:spcBef>
              <a:buSzPct val="100000"/>
            </a:pPr>
            <a:fld id="{C58DF478-B544-4ED8-9ED4-6A2648E2D233}" type="slidenum">
              <a:rPr lang="en-US" sz="600">
                <a:solidFill>
                  <a:srgbClr val="FFFFFF"/>
                </a:solidFill>
              </a:rPr>
              <a:pPr algn="r">
                <a:spcBef>
                  <a:spcPts val="800"/>
                </a:spcBef>
                <a:buSzPct val="100000"/>
              </a:pPr>
              <a:t>11</a:t>
            </a:fld>
            <a:endParaRPr lang="en-US" sz="6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90737" y="2261172"/>
            <a:ext cx="3943684" cy="2436235"/>
            <a:chOff x="3743158" y="1801554"/>
            <a:chExt cx="4531895" cy="243623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743158" y="4237789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43158" y="1801554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 txBox="1">
            <a:spLocks/>
          </p:cNvSpPr>
          <p:nvPr/>
        </p:nvSpPr>
        <p:spPr bwMode="gray">
          <a:xfrm>
            <a:off x="919851" y="2640999"/>
            <a:ext cx="9951658" cy="15919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Employee Experience:</a:t>
            </a:r>
            <a:br>
              <a:rPr lang="en-US" sz="5000" b="1" dirty="0"/>
            </a:br>
            <a:r>
              <a:rPr lang="en-US" sz="5000" b="1" dirty="0"/>
              <a:t>Anxious and Stressful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36B0870-0C0F-4CA6-90CD-1035643DE04B}"/>
              </a:ext>
            </a:extLst>
          </p:cNvPr>
          <p:cNvSpPr/>
          <p:nvPr/>
        </p:nvSpPr>
        <p:spPr bwMode="auto">
          <a:xfrm>
            <a:off x="1663148" y="1991642"/>
            <a:ext cx="649357" cy="64935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pitchFamily="28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4077597"/>
      </p:ext>
    </p:extLst>
  </p:cSld>
  <p:clrMapOvr>
    <a:masterClrMapping/>
  </p:clrMapOvr>
  <p:transition xmlns:p14="http://schemas.microsoft.com/office/powerpoint/2010/main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009" y="1299860"/>
            <a:ext cx="5494496" cy="45114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980" y="6282098"/>
            <a:ext cx="602763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Sources: Deloitte Human Capital Trends 2014 and 2015, Edelman trust index 22019</a:t>
            </a:r>
          </a:p>
        </p:txBody>
      </p:sp>
      <p:sp>
        <p:nvSpPr>
          <p:cNvPr id="23" name="Rounded Rectangular Callout 22"/>
          <p:cNvSpPr/>
          <p:nvPr/>
        </p:nvSpPr>
        <p:spPr bwMode="gray">
          <a:xfrm>
            <a:off x="716096" y="1429814"/>
            <a:ext cx="3740319" cy="1105932"/>
          </a:xfrm>
          <a:prstGeom prst="wedgeRoundRectCallout">
            <a:avLst>
              <a:gd name="adj1" fmla="val 73935"/>
              <a:gd name="adj2" fmla="val 64640"/>
              <a:gd name="adj3" fmla="val 16667"/>
            </a:avLst>
          </a:prstGeom>
          <a:solidFill>
            <a:schemeClr val="accent4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9120" tIns="89120" rIns="89120" bIns="89120"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“average” US worker now spends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their day reading or answering emails</a:t>
            </a:r>
          </a:p>
        </p:txBody>
      </p:sp>
      <p:sp>
        <p:nvSpPr>
          <p:cNvPr id="24" name="Rounded Rectangular Callout 23"/>
          <p:cNvSpPr/>
          <p:nvPr/>
        </p:nvSpPr>
        <p:spPr bwMode="gray">
          <a:xfrm>
            <a:off x="718214" y="4652016"/>
            <a:ext cx="3774911" cy="1159275"/>
          </a:xfrm>
          <a:prstGeom prst="wedgeRoundRectCallout">
            <a:avLst>
              <a:gd name="adj1" fmla="val 73232"/>
              <a:gd name="adj2" fmla="val -130453"/>
              <a:gd name="adj3" fmla="val 16667"/>
            </a:avLst>
          </a:prstGeom>
          <a:solidFill>
            <a:schemeClr val="accent5">
              <a:lumMod val="50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9120" tIns="89120" rIns="89120" bIns="89120"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Fewer than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16%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companies have a program to “simplify work” or help employees deal with stress.</a:t>
            </a:r>
          </a:p>
        </p:txBody>
      </p:sp>
      <p:sp>
        <p:nvSpPr>
          <p:cNvPr id="25" name="Rounded Rectangular Callout 24"/>
          <p:cNvSpPr/>
          <p:nvPr/>
        </p:nvSpPr>
        <p:spPr bwMode="gray">
          <a:xfrm>
            <a:off x="716096" y="2778770"/>
            <a:ext cx="3740319" cy="1313051"/>
          </a:xfrm>
          <a:prstGeom prst="wedgeRoundRectCallout">
            <a:avLst>
              <a:gd name="adj1" fmla="val 74692"/>
              <a:gd name="adj2" fmla="val -31638"/>
              <a:gd name="adj3" fmla="val 16667"/>
            </a:avLst>
          </a:prstGeom>
          <a:solidFill>
            <a:schemeClr val="accent2">
              <a:lumMod val="50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9120" tIns="89120" rIns="89120" bIns="89120"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 companies rate their business “highly complex” or “complex” for employees.</a:t>
            </a:r>
          </a:p>
        </p:txBody>
      </p:sp>
      <p:sp>
        <p:nvSpPr>
          <p:cNvPr id="28" name="Rounded Rectangular Callout 27"/>
          <p:cNvSpPr/>
          <p:nvPr/>
        </p:nvSpPr>
        <p:spPr bwMode="gray">
          <a:xfrm>
            <a:off x="7735588" y="1418565"/>
            <a:ext cx="3740282" cy="1105932"/>
          </a:xfrm>
          <a:prstGeom prst="wedgeRoundRectCallout">
            <a:avLst>
              <a:gd name="adj1" fmla="val -67124"/>
              <a:gd name="adj2" fmla="val 46333"/>
              <a:gd name="adj3" fmla="val 16667"/>
            </a:avLst>
          </a:prstGeom>
          <a:solidFill>
            <a:schemeClr val="accent4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9120" tIns="89120" rIns="89120" bIns="89120"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mobile phone user checks their device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times a day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ounded Rectangular Callout 28"/>
          <p:cNvSpPr/>
          <p:nvPr/>
        </p:nvSpPr>
        <p:spPr bwMode="gray">
          <a:xfrm>
            <a:off x="7822233" y="4581136"/>
            <a:ext cx="3651553" cy="1230156"/>
          </a:xfrm>
          <a:prstGeom prst="wedgeRoundRectCallout">
            <a:avLst>
              <a:gd name="adj1" fmla="val -67327"/>
              <a:gd name="adj2" fmla="val -98166"/>
              <a:gd name="adj3" fmla="val 16667"/>
            </a:avLst>
          </a:prstGeom>
          <a:solidFill>
            <a:schemeClr val="accent5">
              <a:lumMod val="50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9120" tIns="89120" rIns="89120" bIns="89120"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“average” US worker works </a:t>
            </a:r>
            <a:b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hours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49% work 50 hours or more, 20% at 60+ hours </a:t>
            </a:r>
          </a:p>
        </p:txBody>
      </p:sp>
      <p:sp>
        <p:nvSpPr>
          <p:cNvPr id="30" name="Rounded Rectangular Callout 29"/>
          <p:cNvSpPr/>
          <p:nvPr/>
        </p:nvSpPr>
        <p:spPr bwMode="gray">
          <a:xfrm>
            <a:off x="7736073" y="2716560"/>
            <a:ext cx="3739832" cy="1313051"/>
          </a:xfrm>
          <a:prstGeom prst="wedgeRoundRectCallout">
            <a:avLst>
              <a:gd name="adj1" fmla="val -60689"/>
              <a:gd name="adj2" fmla="val 1657"/>
              <a:gd name="adj3" fmla="val 16667"/>
            </a:avLst>
          </a:prstGeom>
          <a:solidFill>
            <a:schemeClr val="accent2">
              <a:lumMod val="50000"/>
            </a:schemeClr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9120" tIns="89120" rIns="89120" bIns="8912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US population believes it is impossible to succeed at work and have a balanced family life.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6CD20CA6-44F4-4161-B572-51BB5B3A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Time Famine</a:t>
            </a:r>
          </a:p>
        </p:txBody>
      </p:sp>
      <p:sp>
        <p:nvSpPr>
          <p:cNvPr id="13" name="Rounded Rectangular Callout 28">
            <a:extLst>
              <a:ext uri="{FF2B5EF4-FFF2-40B4-BE49-F238E27FC236}">
                <a16:creationId xmlns:a16="http://schemas.microsoft.com/office/drawing/2014/main" xmlns="" id="{880AD22E-4C05-48C0-9F9A-5A44E117029B}"/>
              </a:ext>
            </a:extLst>
          </p:cNvPr>
          <p:cNvSpPr/>
          <p:nvPr/>
        </p:nvSpPr>
        <p:spPr bwMode="gray">
          <a:xfrm>
            <a:off x="4533452" y="5476208"/>
            <a:ext cx="3202136" cy="857163"/>
          </a:xfrm>
          <a:prstGeom prst="wedgeRoundRectCallout">
            <a:avLst>
              <a:gd name="adj1" fmla="val -349"/>
              <a:gd name="adj2" fmla="val -110704"/>
              <a:gd name="adj3" fmla="val 16667"/>
            </a:avLst>
          </a:prstGeom>
          <a:solidFill>
            <a:schemeClr val="accent3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9120" tIns="89120" rIns="89120" bIns="89120"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49% of workers would rather have more time than more money</a:t>
            </a:r>
          </a:p>
        </p:txBody>
      </p:sp>
    </p:spTree>
    <p:extLst>
      <p:ext uri="{BB962C8B-B14F-4D97-AF65-F5344CB8AC3E}">
        <p14:creationId xmlns:p14="http://schemas.microsoft.com/office/powerpoint/2010/main" val="409106849"/>
      </p:ext>
    </p:extLst>
  </p:cSld>
  <p:clrMapOvr>
    <a:masterClrMapping/>
  </p:clrMapOvr>
  <p:transition xmlns:p14="http://schemas.microsoft.com/office/powerpoint/2010/main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D155D8-1FB5-4A97-AEA1-13D2F8623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 Growth with Low Productivity Creates Stress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62390F0-8B11-4B95-8D76-12BECEE3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195" y="1101087"/>
            <a:ext cx="6843353" cy="51058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050303-78A1-4CBC-81FC-E754B4E9833F}"/>
              </a:ext>
            </a:extLst>
          </p:cNvPr>
          <p:cNvGrpSpPr/>
          <p:nvPr/>
        </p:nvGrpSpPr>
        <p:grpSpPr>
          <a:xfrm>
            <a:off x="8988484" y="2891973"/>
            <a:ext cx="1703115" cy="460310"/>
            <a:chOff x="9069355" y="2749421"/>
            <a:chExt cx="1542661" cy="460310"/>
          </a:xfrm>
          <a:solidFill>
            <a:schemeClr val="accent5"/>
          </a:solidFill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527F7487-14EA-43E4-AD3A-CB4BA790282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69355" y="2979576"/>
              <a:ext cx="926841" cy="0"/>
            </a:xfrm>
            <a:prstGeom prst="straightConnector1">
              <a:avLst/>
            </a:prstGeom>
            <a:grp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CDA0EE2-892F-4E14-863A-6EB30B78EDB8}"/>
                </a:ext>
              </a:extLst>
            </p:cNvPr>
            <p:cNvSpPr/>
            <p:nvPr/>
          </p:nvSpPr>
          <p:spPr bwMode="auto">
            <a:xfrm>
              <a:off x="9622972" y="2749421"/>
              <a:ext cx="989044" cy="460310"/>
            </a:xfrm>
            <a:prstGeom prst="rect">
              <a:avLst/>
            </a:prstGeom>
            <a:grp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Hours Worked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83AADF1-CCA8-4693-96C6-7B198C4F697A}"/>
              </a:ext>
            </a:extLst>
          </p:cNvPr>
          <p:cNvGrpSpPr/>
          <p:nvPr/>
        </p:nvGrpSpPr>
        <p:grpSpPr>
          <a:xfrm>
            <a:off x="8988484" y="1859904"/>
            <a:ext cx="1703115" cy="460310"/>
            <a:chOff x="9069355" y="2749421"/>
            <a:chExt cx="1542661" cy="46031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03A88EBB-9262-4666-A6C7-EC251E8C7AC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69355" y="2979576"/>
              <a:ext cx="926842" cy="2301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1513E14-141C-40A8-B573-73530033E3CD}"/>
                </a:ext>
              </a:extLst>
            </p:cNvPr>
            <p:cNvSpPr/>
            <p:nvPr/>
          </p:nvSpPr>
          <p:spPr bwMode="auto">
            <a:xfrm>
              <a:off x="9622972" y="2749421"/>
              <a:ext cx="989044" cy="460310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GDP or</a:t>
              </a:r>
              <a:b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</a:b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Output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9F42F0B-2A60-4841-928D-095508E9781C}"/>
              </a:ext>
            </a:extLst>
          </p:cNvPr>
          <p:cNvGrpSpPr/>
          <p:nvPr/>
        </p:nvGrpSpPr>
        <p:grpSpPr>
          <a:xfrm>
            <a:off x="8988484" y="3766973"/>
            <a:ext cx="1703115" cy="460310"/>
            <a:chOff x="9069355" y="2749421"/>
            <a:chExt cx="1542661" cy="460310"/>
          </a:xfrm>
          <a:solidFill>
            <a:schemeClr val="accent4"/>
          </a:solidFill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1580A0AE-87C9-45EC-AE7C-1FED06B5343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69355" y="2979576"/>
              <a:ext cx="926841" cy="0"/>
            </a:xfrm>
            <a:prstGeom prst="straightConnector1">
              <a:avLst/>
            </a:prstGeom>
            <a:grp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FE28DD8-A3B2-41EC-8EBB-3D10937F30B0}"/>
                </a:ext>
              </a:extLst>
            </p:cNvPr>
            <p:cNvSpPr/>
            <p:nvPr/>
          </p:nvSpPr>
          <p:spPr bwMode="auto">
            <a:xfrm>
              <a:off x="9622972" y="2749421"/>
              <a:ext cx="989044" cy="460310"/>
            </a:xfrm>
            <a:prstGeom prst="rect">
              <a:avLst/>
            </a:prstGeom>
            <a:grp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Productivity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All industries</a:t>
              </a:r>
              <a:endParaRPr kumimoji="0" 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FA914E7-D68D-461D-AA3A-258D7587FE7C}"/>
              </a:ext>
            </a:extLst>
          </p:cNvPr>
          <p:cNvGrpSpPr/>
          <p:nvPr/>
        </p:nvGrpSpPr>
        <p:grpSpPr>
          <a:xfrm>
            <a:off x="8988484" y="4368024"/>
            <a:ext cx="1703115" cy="460310"/>
            <a:chOff x="9069355" y="2749421"/>
            <a:chExt cx="1542661" cy="460310"/>
          </a:xfrm>
          <a:solidFill>
            <a:schemeClr val="accent4"/>
          </a:solidFill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0334E1C7-B3E3-4FE1-BE11-1489D2B2B23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069355" y="2979576"/>
              <a:ext cx="926841" cy="0"/>
            </a:xfrm>
            <a:prstGeom prst="straightConnector1">
              <a:avLst/>
            </a:prstGeom>
            <a:grp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49B64306-A3B5-46A5-BD90-80EF335505B6}"/>
                </a:ext>
              </a:extLst>
            </p:cNvPr>
            <p:cNvSpPr/>
            <p:nvPr/>
          </p:nvSpPr>
          <p:spPr bwMode="auto">
            <a:xfrm>
              <a:off x="9622972" y="2749421"/>
              <a:ext cx="989044" cy="460310"/>
            </a:xfrm>
            <a:prstGeom prst="rect">
              <a:avLst/>
            </a:prstGeom>
            <a:grp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Productivity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Manufacturing</a:t>
              </a:r>
              <a:endParaRPr kumimoji="0" lang="en-US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DA5455B-3E96-418F-A24B-9F7A2679E55A}"/>
              </a:ext>
            </a:extLst>
          </p:cNvPr>
          <p:cNvCxnSpPr>
            <a:cxnSpLocks/>
          </p:cNvCxnSpPr>
          <p:nvPr/>
        </p:nvCxnSpPr>
        <p:spPr bwMode="auto">
          <a:xfrm flipH="1">
            <a:off x="8098971" y="4598179"/>
            <a:ext cx="735602" cy="2301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E128FA1-B4C9-4D18-88B8-5D6FB1E95B6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87951" y="4652865"/>
            <a:ext cx="311020" cy="1754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7428824-4433-4C39-94B1-F40F7B62E732}"/>
              </a:ext>
            </a:extLst>
          </p:cNvPr>
          <p:cNvCxnSpPr>
            <a:cxnSpLocks/>
          </p:cNvCxnSpPr>
          <p:nvPr/>
        </p:nvCxnSpPr>
        <p:spPr bwMode="auto">
          <a:xfrm flipH="1">
            <a:off x="7389845" y="4652865"/>
            <a:ext cx="398107" cy="1754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2DFF507-3B4C-43BB-9219-D83E53702E2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78286" y="4740599"/>
            <a:ext cx="1510539" cy="877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BA1E052F-39D3-4886-B55C-4794F93F4447}"/>
              </a:ext>
            </a:extLst>
          </p:cNvPr>
          <p:cNvCxnSpPr>
            <a:cxnSpLocks/>
          </p:cNvCxnSpPr>
          <p:nvPr/>
        </p:nvCxnSpPr>
        <p:spPr bwMode="auto">
          <a:xfrm flipH="1">
            <a:off x="4802156" y="4740599"/>
            <a:ext cx="1076131" cy="877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94ECDBFC-207A-4A1A-9886-867C080FC8E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91618" y="4652865"/>
            <a:ext cx="1536521" cy="17546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14C58C3D-411F-4BCE-B0A8-2C522FB2F514}"/>
              </a:ext>
            </a:extLst>
          </p:cNvPr>
          <p:cNvSpPr/>
          <p:nvPr/>
        </p:nvSpPr>
        <p:spPr bwMode="auto">
          <a:xfrm rot="10800000">
            <a:off x="10877734" y="2891973"/>
            <a:ext cx="615688" cy="46031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3557895"/>
      </p:ext>
    </p:extLst>
  </p:cSld>
  <p:clrMapOvr>
    <a:masterClrMapping/>
  </p:clrMapOvr>
  <p:transition xmlns:p14="http://schemas.microsoft.com/office/powerpoint/2010/main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67" y="1780936"/>
            <a:ext cx="5866873" cy="39095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Wellbeing: A Vacation Crisis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77102" y="1780936"/>
            <a:ext cx="5173663" cy="4321758"/>
          </a:xfrm>
        </p:spPr>
        <p:txBody>
          <a:bodyPr>
            <a:normAutofit/>
          </a:bodyPr>
          <a:lstStyle/>
          <a:p>
            <a:pPr marL="286464" indent="-28646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Since 2000, US workers </a:t>
            </a:r>
            <a:r>
              <a:rPr lang="en-US" sz="1600" b="1" dirty="0">
                <a:solidFill>
                  <a:schemeClr val="tx1"/>
                </a:solidFill>
              </a:rPr>
              <a:t>lost an entire week </a:t>
            </a:r>
            <a:r>
              <a:rPr lang="en-US" sz="1600" dirty="0">
                <a:solidFill>
                  <a:schemeClr val="tx1"/>
                </a:solidFill>
              </a:rPr>
              <a:t>of vacation, dropping average vacation days from </a:t>
            </a:r>
            <a:r>
              <a:rPr lang="en-US" sz="1600" b="1" dirty="0">
                <a:solidFill>
                  <a:schemeClr val="tx1"/>
                </a:solidFill>
              </a:rPr>
              <a:t>20.3 to 16.8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endParaRPr lang="en-US" sz="1600" dirty="0">
              <a:solidFill>
                <a:schemeClr val="tx1"/>
              </a:solidFill>
            </a:endParaRPr>
          </a:p>
          <a:p>
            <a:pPr marL="286464" indent="-28646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Americans left </a:t>
            </a:r>
            <a:r>
              <a:rPr lang="en-US" sz="1600" b="1" dirty="0">
                <a:solidFill>
                  <a:schemeClr val="tx1"/>
                </a:solidFill>
              </a:rPr>
              <a:t>662 million unused vacation days </a:t>
            </a:r>
            <a:r>
              <a:rPr lang="en-US" sz="1600" dirty="0">
                <a:solidFill>
                  <a:schemeClr val="tx1"/>
                </a:solidFill>
              </a:rPr>
              <a:t>forfeiting </a:t>
            </a:r>
            <a:r>
              <a:rPr lang="en-US" sz="1600" b="1" dirty="0">
                <a:solidFill>
                  <a:schemeClr val="tx1"/>
                </a:solidFill>
              </a:rPr>
              <a:t>$66 billion in benefits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endParaRPr lang="en-US" sz="1600" dirty="0">
              <a:solidFill>
                <a:schemeClr val="tx1"/>
              </a:solidFill>
            </a:endParaRPr>
          </a:p>
          <a:p>
            <a:pPr marL="286464" indent="-286464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39% “want to be seen as a work martyr” </a:t>
            </a:r>
            <a:r>
              <a:rPr lang="en-US" sz="1600" dirty="0">
                <a:solidFill>
                  <a:schemeClr val="tx1"/>
                </a:solidFill>
              </a:rPr>
              <a:t>to their boss, yet these over-workers are less likely to receive a promotion or raise than their peers.</a:t>
            </a:r>
            <a:br>
              <a:rPr lang="en-US" sz="1600" dirty="0">
                <a:solidFill>
                  <a:schemeClr val="tx1"/>
                </a:solidFill>
              </a:rPr>
            </a:br>
            <a:endParaRPr lang="en-US" sz="1600" dirty="0">
              <a:solidFill>
                <a:schemeClr val="tx1"/>
              </a:solidFill>
            </a:endParaRPr>
          </a:p>
          <a:p>
            <a:pPr marL="286464" indent="-286464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Employees who forfeit time are less likely </a:t>
            </a:r>
            <a:r>
              <a:rPr lang="en-US" sz="1600" dirty="0">
                <a:solidFill>
                  <a:schemeClr val="tx1"/>
                </a:solidFill>
              </a:rPr>
              <a:t>than non-forfeiters to be promoted or receive a raise or bonus</a:t>
            </a:r>
          </a:p>
        </p:txBody>
      </p:sp>
      <p:sp>
        <p:nvSpPr>
          <p:cNvPr id="5" name="Rectangle 4"/>
          <p:cNvSpPr/>
          <p:nvPr/>
        </p:nvSpPr>
        <p:spPr>
          <a:xfrm>
            <a:off x="98381" y="6254962"/>
            <a:ext cx="876943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Source: The State of American Vacation 2018, Project: Time Off  </a:t>
            </a:r>
            <a:r>
              <a:rPr lang="en-US" sz="700" dirty="0">
                <a:hlinkClick r:id="rId4"/>
              </a:rPr>
              <a:t>https://www.projecttimeoff.com/state-american-vacation-2018</a:t>
            </a:r>
            <a:r>
              <a:rPr lang="en-US" sz="700" dirty="0"/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612026" y="1160144"/>
            <a:ext cx="2202872" cy="955964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35% of Millennial women feel guilty about taking time off</a:t>
            </a:r>
          </a:p>
          <a:p>
            <a:pPr algn="ctr"/>
            <a:r>
              <a:rPr lang="en-US" sz="1100" dirty="0"/>
              <a:t>(25% of men)</a:t>
            </a:r>
          </a:p>
        </p:txBody>
      </p:sp>
    </p:spTree>
    <p:extLst>
      <p:ext uri="{BB962C8B-B14F-4D97-AF65-F5344CB8AC3E}">
        <p14:creationId xmlns:p14="http://schemas.microsoft.com/office/powerpoint/2010/main" val="585725876"/>
      </p:ext>
    </p:extLst>
  </p:cSld>
  <p:clrMapOvr>
    <a:masterClrMapping/>
  </p:clrMapOvr>
  <p:transition xmlns:p14="http://schemas.microsoft.com/office/powerpoint/2010/main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ACB7CC-BCC9-4D4C-AC71-AD5A534C2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0"/>
          <a:stretch/>
        </p:blipFill>
        <p:spPr>
          <a:xfrm>
            <a:off x="1311092" y="933064"/>
            <a:ext cx="9300177" cy="5570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D0C80-F679-461F-9DD9-67E59AAA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Increasing, But Still A Challenge</a:t>
            </a:r>
          </a:p>
        </p:txBody>
      </p:sp>
      <p:sp>
        <p:nvSpPr>
          <p:cNvPr id="5" name="Down Arrow 5">
            <a:extLst>
              <a:ext uri="{FF2B5EF4-FFF2-40B4-BE49-F238E27FC236}">
                <a16:creationId xmlns:a16="http://schemas.microsoft.com/office/drawing/2014/main" xmlns="" id="{D990E424-9E83-4299-ACAC-918EE4CAC42B}"/>
              </a:ext>
            </a:extLst>
          </p:cNvPr>
          <p:cNvSpPr/>
          <p:nvPr/>
        </p:nvSpPr>
        <p:spPr>
          <a:xfrm>
            <a:off x="6449472" y="1637515"/>
            <a:ext cx="263268" cy="367024"/>
          </a:xfrm>
          <a:prstGeom prst="downArrow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647" tIns="45822" rIns="91647" bIns="45822" rtlCol="0" anchor="ctr"/>
          <a:lstStyle/>
          <a:p>
            <a:pPr algn="ctr"/>
            <a:endParaRPr lang="en-US" sz="200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8F0EDE5-1824-4C97-ABFA-8FD7BF7B1DD4}"/>
              </a:ext>
            </a:extLst>
          </p:cNvPr>
          <p:cNvSpPr/>
          <p:nvPr/>
        </p:nvSpPr>
        <p:spPr>
          <a:xfrm>
            <a:off x="5742191" y="1156243"/>
            <a:ext cx="1677830" cy="60613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647" tIns="45822" rIns="91647" bIns="45822" rtlCol="0" anchor="ctr"/>
          <a:lstStyle/>
          <a:p>
            <a:pPr algn="ctr"/>
            <a:r>
              <a:rPr lang="en-US" sz="1400" b="1" dirty="0">
                <a:solidFill>
                  <a:schemeClr val="accent5"/>
                </a:solidFill>
                <a:cs typeface="Arial" panose="020B0604020202020204" pitchFamily="34" charset="0"/>
              </a:rPr>
              <a:t>Average 3.38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792310-A5E3-40CB-A55A-31550848F316}"/>
              </a:ext>
            </a:extLst>
          </p:cNvPr>
          <p:cNvSpPr/>
          <p:nvPr/>
        </p:nvSpPr>
        <p:spPr bwMode="auto">
          <a:xfrm>
            <a:off x="9624836" y="1901176"/>
            <a:ext cx="1985478" cy="2273181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The Escalating War for Talent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/>
            </a:r>
            <a:b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</a:b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/>
            </a:r>
            <a:b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</a:b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2016:  3.11</a:t>
            </a:r>
            <a:endParaRPr lang="en-US" sz="1600" dirty="0">
              <a:solidFill>
                <a:schemeClr val="bg1"/>
              </a:solidFill>
              <a:latin typeface="Arial" charset="0"/>
              <a:ea typeface="ＭＳ Ｐゴシック" pitchFamily="28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rPr>
              <a:t>2017:  3.22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ＭＳ Ｐゴシック" pitchFamily="28" charset="-128"/>
              </a:rPr>
              <a:t>2018:  3.38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i="1" dirty="0">
                <a:solidFill>
                  <a:schemeClr val="bg1"/>
                </a:solidFill>
                <a:latin typeface="Arial" charset="0"/>
                <a:ea typeface="ＭＳ Ｐゴシック" pitchFamily="28" charset="-128"/>
              </a:rPr>
              <a:t>8.7% increase in three years</a:t>
            </a:r>
            <a:endParaRPr kumimoji="0" lang="en-US" sz="1000" b="1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5097446"/>
      </p:ext>
    </p:extLst>
  </p:cSld>
  <p:clrMapOvr>
    <a:masterClrMapping/>
  </p:clrMapOvr>
  <p:transition xmlns:p14="http://schemas.microsoft.com/office/powerpoint/2010/main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10954" y="6477001"/>
            <a:ext cx="307975" cy="92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800"/>
              </a:spcBef>
              <a:buSzPct val="100000"/>
            </a:pPr>
            <a:fld id="{C58DF478-B544-4ED8-9ED4-6A2648E2D233}" type="slidenum">
              <a:rPr lang="en-US" sz="600">
                <a:solidFill>
                  <a:srgbClr val="FFFFFF"/>
                </a:solidFill>
              </a:rPr>
              <a:pPr algn="r">
                <a:spcBef>
                  <a:spcPts val="800"/>
                </a:spcBef>
                <a:buSzPct val="100000"/>
              </a:pPr>
              <a:t>16</a:t>
            </a:fld>
            <a:endParaRPr lang="en-US" sz="6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90737" y="2261172"/>
            <a:ext cx="3943684" cy="2436235"/>
            <a:chOff x="3743158" y="1801554"/>
            <a:chExt cx="4531895" cy="243623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743158" y="4237789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43158" y="1801554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 txBox="1">
            <a:spLocks/>
          </p:cNvSpPr>
          <p:nvPr/>
        </p:nvSpPr>
        <p:spPr bwMode="gray">
          <a:xfrm>
            <a:off x="919851" y="2640999"/>
            <a:ext cx="9951658" cy="15919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A Learning Renaissance</a:t>
            </a:r>
            <a:br>
              <a:rPr lang="en-US" sz="5000" b="1" dirty="0"/>
            </a:br>
            <a:r>
              <a:rPr lang="en-US" sz="5000" b="1" dirty="0"/>
              <a:t>.. In The Flow of Work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36B0870-0C0F-4CA6-90CD-1035643DE04B}"/>
              </a:ext>
            </a:extLst>
          </p:cNvPr>
          <p:cNvSpPr/>
          <p:nvPr/>
        </p:nvSpPr>
        <p:spPr bwMode="auto">
          <a:xfrm>
            <a:off x="1663148" y="2126408"/>
            <a:ext cx="649357" cy="64935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pitchFamily="28" charset="-12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30362999"/>
      </p:ext>
    </p:extLst>
  </p:cSld>
  <p:clrMapOvr>
    <a:masterClrMapping/>
  </p:clrMapOvr>
  <p:transition xmlns:p14="http://schemas.microsoft.com/office/powerpoint/2010/main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2C215-0B09-4BB9-98E7-D0EB3916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Employees’ Rising Skills Anxiety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D0C7AB-ED77-483D-9C1D-7EFEDC406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38" y="1953038"/>
            <a:ext cx="10048724" cy="3440595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EA6CD83-B3BA-4E92-AE8F-637AB552F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91" y="290138"/>
            <a:ext cx="1079216" cy="53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214116"/>
      </p:ext>
    </p:extLst>
  </p:cSld>
  <p:clrMapOvr>
    <a:masterClrMapping/>
  </p:clrMapOvr>
  <p:transition xmlns:p14="http://schemas.microsoft.com/office/powerpoint/2010/main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New Skills And Jobs More “Hybrid” Than Ever</a:t>
            </a: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567817" y="1180407"/>
          <a:ext cx="6115616" cy="4942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 bwMode="gray">
          <a:xfrm>
            <a:off x="4651899" y="4923538"/>
            <a:ext cx="1411550" cy="34622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n-US" sz="1200" b="1" dirty="0">
                <a:solidFill>
                  <a:schemeClr val="bg1"/>
                </a:solidFill>
              </a:rPr>
              <a:t>Soft Skills</a:t>
            </a:r>
          </a:p>
        </p:txBody>
      </p:sp>
      <p:sp>
        <p:nvSpPr>
          <p:cNvPr id="5" name="Rectangle 4"/>
          <p:cNvSpPr/>
          <p:nvPr/>
        </p:nvSpPr>
        <p:spPr bwMode="gray">
          <a:xfrm>
            <a:off x="4651899" y="5268287"/>
            <a:ext cx="1411550" cy="3462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n-US" sz="1200" b="1" dirty="0">
                <a:solidFill>
                  <a:schemeClr val="bg1"/>
                </a:solidFill>
              </a:rPr>
              <a:t>Tech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6140207"/>
            <a:ext cx="72678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accent5"/>
                </a:solidFill>
                <a:hlinkClick r:id="rId3"/>
              </a:rPr>
              <a:t>https://economicgraph.linkedin.com/research/LinkedIns-2017-US-Emerging-Jobs-Report</a:t>
            </a:r>
            <a:r>
              <a:rPr lang="en-US" sz="900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 bwMode="gray">
          <a:xfrm>
            <a:off x="8182252" y="1204066"/>
            <a:ext cx="2752077" cy="2155476"/>
          </a:xfrm>
          <a:prstGeom prst="rect">
            <a:avLst/>
          </a:prstGeom>
        </p:spPr>
        <p:txBody>
          <a:bodyPr wrap="square" lIns="0" rIns="0" rtlCol="0" anchor="t" anchorCtr="0"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Most In-Demand Skills</a:t>
            </a:r>
          </a:p>
          <a:p>
            <a:pPr marL="342900" indent="-342900">
              <a:buAutoNum type="arabicPeriod"/>
            </a:pPr>
            <a:r>
              <a:rPr lang="en-US" sz="1400" dirty="0"/>
              <a:t>Management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Sales</a:t>
            </a:r>
          </a:p>
          <a:p>
            <a:pPr marL="342900" indent="-342900">
              <a:buAutoNum type="arabicPeriod"/>
            </a:pPr>
            <a:r>
              <a:rPr lang="en-US" sz="1400" dirty="0"/>
              <a:t>Communication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Marketing</a:t>
            </a:r>
          </a:p>
          <a:p>
            <a:pPr marL="342900" indent="-342900">
              <a:buAutoNum type="arabicPeriod"/>
            </a:pPr>
            <a:r>
              <a:rPr lang="en-US" sz="1400" dirty="0"/>
              <a:t>Start-ups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Python</a:t>
            </a:r>
          </a:p>
          <a:p>
            <a:pPr marL="342900" indent="-342900">
              <a:buAutoNum type="arabicPeriod"/>
            </a:pPr>
            <a:r>
              <a:rPr lang="en-US" sz="1400" dirty="0"/>
              <a:t>Software development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Analytics</a:t>
            </a:r>
          </a:p>
          <a:p>
            <a:pPr marL="342900" indent="-342900">
              <a:buAutoNum type="arabicPeriod"/>
            </a:pPr>
            <a:r>
              <a:rPr lang="en-US" sz="1400" dirty="0"/>
              <a:t>Cloud computing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Retail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8182252" y="3986872"/>
            <a:ext cx="2752077" cy="1873331"/>
          </a:xfrm>
          <a:prstGeom prst="rect">
            <a:avLst/>
          </a:prstGeom>
        </p:spPr>
        <p:txBody>
          <a:bodyPr wrap="square" lIns="0" rIns="0" rtlCol="0" anchor="t" anchorCtr="0"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Most In-Demand Capabilities</a:t>
            </a:r>
          </a:p>
          <a:p>
            <a:pPr marL="342900" indent="-342900">
              <a:buAutoNum type="arabicPeriod"/>
            </a:pPr>
            <a:r>
              <a:rPr lang="en-US" sz="1400" dirty="0"/>
              <a:t>Adaptability 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Culture fit</a:t>
            </a:r>
          </a:p>
          <a:p>
            <a:pPr marL="342900" indent="-342900">
              <a:buAutoNum type="arabicPeriod"/>
            </a:pPr>
            <a:r>
              <a:rPr lang="en-US" sz="1400" dirty="0"/>
              <a:t>Collaboration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Leadership</a:t>
            </a:r>
          </a:p>
          <a:p>
            <a:pPr marL="342900" indent="-342900">
              <a:buAutoNum type="arabicPeriod"/>
            </a:pPr>
            <a:r>
              <a:rPr lang="en-US" sz="1400" dirty="0"/>
              <a:t>Growth potential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Prioritization </a:t>
            </a:r>
          </a:p>
        </p:txBody>
      </p:sp>
    </p:spTree>
    <p:extLst>
      <p:ext uri="{BB962C8B-B14F-4D97-AF65-F5344CB8AC3E}">
        <p14:creationId xmlns:p14="http://schemas.microsoft.com/office/powerpoint/2010/main" val="1407552502"/>
      </p:ext>
    </p:extLst>
  </p:cSld>
  <p:clrMapOvr>
    <a:masterClrMapping/>
  </p:clrMapOvr>
  <p:transition xmlns:p14="http://schemas.microsoft.com/office/powerpoint/2010/main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2CBC49A-BCE1-45BE-BF3B-11EAA823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Wages and Demand for Soft Skills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7A3542-08E2-49FC-97BF-23A52E28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84" y="1205909"/>
            <a:ext cx="7436232" cy="5302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065DA1-0E2C-4BA2-80EF-DAED71AF475A}"/>
              </a:ext>
            </a:extLst>
          </p:cNvPr>
          <p:cNvSpPr txBox="1"/>
          <p:nvPr/>
        </p:nvSpPr>
        <p:spPr>
          <a:xfrm>
            <a:off x="2823028" y="1510504"/>
            <a:ext cx="6792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Growth in Wages and Demand1980-2012</a:t>
            </a:r>
          </a:p>
        </p:txBody>
      </p:sp>
    </p:spTree>
    <p:extLst>
      <p:ext uri="{BB962C8B-B14F-4D97-AF65-F5344CB8AC3E}">
        <p14:creationId xmlns:p14="http://schemas.microsoft.com/office/powerpoint/2010/main" val="9989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7FADA-C568-4DD6-A4D6-7A361B56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the Firm</a:t>
            </a:r>
            <a:br>
              <a:rPr lang="en-US" dirty="0"/>
            </a:br>
            <a:r>
              <a:rPr lang="en-US" i="1" dirty="0"/>
              <a:t>Are You Ready?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B7831F-E832-4BE2-A899-CA1BC0128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612" y="633934"/>
            <a:ext cx="3565326" cy="52127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8C66CE0-38BF-4EA2-A2A9-041F484ACE69}"/>
              </a:ext>
            </a:extLst>
          </p:cNvPr>
          <p:cNvSpPr/>
          <p:nvPr/>
        </p:nvSpPr>
        <p:spPr>
          <a:xfrm>
            <a:off x="578265" y="598743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https://www.oreilly.com/business/free/future-of-the-firm.csp</a:t>
            </a:r>
            <a:r>
              <a:rPr lang="en-US" sz="105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5C9E196-4B35-4E79-81E9-ABCD36D7DCE9}"/>
              </a:ext>
            </a:extLst>
          </p:cNvPr>
          <p:cNvSpPr/>
          <p:nvPr/>
        </p:nvSpPr>
        <p:spPr>
          <a:xfrm>
            <a:off x="820062" y="2112321"/>
            <a:ext cx="64346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Trust, Responsibility, Credibility, Honesty, and Transparency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The Search for Meaning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New Leadership Models and Generational Change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Big Systemic Thinking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New Kinds of Partnerships Between People and Machines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From Hierarchies to Networks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Free Agency, Personal Brands, and the Evolving Employer/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A New Employee Relationship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Compensation Beyond Pay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Diversity, Inclusion, and Fairness at 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MinionPro-Regular"/>
              </a:rPr>
              <a:t>Board Governance and Diversity</a:t>
            </a:r>
          </a:p>
        </p:txBody>
      </p:sp>
    </p:spTree>
    <p:extLst>
      <p:ext uri="{BB962C8B-B14F-4D97-AF65-F5344CB8AC3E}">
        <p14:creationId xmlns:p14="http://schemas.microsoft.com/office/powerpoint/2010/main" val="4205642397"/>
      </p:ext>
    </p:extLst>
  </p:cSld>
  <p:clrMapOvr>
    <a:masterClrMapping/>
  </p:clrMapOvr>
  <p:transition xmlns:p14="http://schemas.microsoft.com/office/powerpoint/2010/main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gray">
          <a:xfrm>
            <a:off x="-1" y="1059010"/>
            <a:ext cx="4025368" cy="5299127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89122" tIns="89122" rIns="89122" bIns="89122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4945A-426D-43A8-BD81-1CCD287B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Learning Curve Is The Earning Curve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56225" y="2339975"/>
            <a:ext cx="6835775" cy="2514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accent2"/>
                </a:solidFill>
              </a:rPr>
              <a:t>“Over 300 years of economic history, the principal and most enduring mechanism for distribution of wealth and reduction in inequality is the diffusion of skills and knowledge.”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36" t="-1893" r="-3112" b="-2299"/>
          <a:stretch/>
        </p:blipFill>
        <p:spPr bwMode="auto">
          <a:xfrm>
            <a:off x="576023" y="1647126"/>
            <a:ext cx="2873321" cy="462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3323699"/>
      </p:ext>
    </p:extLst>
  </p:cSld>
  <p:clrMapOvr>
    <a:masterClrMapping/>
  </p:clrMapOvr>
  <p:transition xmlns:p14="http://schemas.microsoft.com/office/powerpoint/2010/main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368C89-E225-49B6-9DEE-1C7353870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Is Now The Most Important Thing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CE788B1C-C8CA-40C7-8FF7-E7463ACC41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7934"/>
              </p:ext>
            </p:extLst>
          </p:nvPr>
        </p:nvGraphicFramePr>
        <p:xfrm>
          <a:off x="609071" y="1400601"/>
          <a:ext cx="10973857" cy="4517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143499E4-3BCB-4E90-8C01-1B214BFFCB59}"/>
              </a:ext>
            </a:extLst>
          </p:cNvPr>
          <p:cNvCxnSpPr>
            <a:cxnSpLocks/>
          </p:cNvCxnSpPr>
          <p:nvPr/>
        </p:nvCxnSpPr>
        <p:spPr bwMode="auto">
          <a:xfrm flipH="1">
            <a:off x="8677850" y="2567354"/>
            <a:ext cx="650788" cy="1929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2A5F1C0-D5AF-42D9-AA5A-8B1D066383B8}"/>
              </a:ext>
            </a:extLst>
          </p:cNvPr>
          <p:cNvSpPr txBox="1"/>
          <p:nvPr/>
        </p:nvSpPr>
        <p:spPr>
          <a:xfrm>
            <a:off x="0" y="6180992"/>
            <a:ext cx="7085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N=2,800 professionals, Fall 2018, Bersin and LinkedIn Research, </a:t>
            </a:r>
          </a:p>
          <a:p>
            <a:r>
              <a:rPr lang="en-US" sz="700" dirty="0">
                <a:hlinkClick r:id="rId3"/>
              </a:rPr>
              <a:t>https://www.linkedin.com/pulse/want-happy-work-spend-time-learning-josh-bersin/</a:t>
            </a:r>
            <a:r>
              <a:rPr lang="en-US" sz="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197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08F56F-029B-49E6-B88C-2E834A65A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Every Company Is Reskilling … All The Time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31B2715-ACB7-4B30-8349-218CB6193DB9}"/>
              </a:ext>
            </a:extLst>
          </p:cNvPr>
          <p:cNvGrpSpPr/>
          <p:nvPr/>
        </p:nvGrpSpPr>
        <p:grpSpPr>
          <a:xfrm>
            <a:off x="1217007" y="1426420"/>
            <a:ext cx="3109488" cy="4519373"/>
            <a:chOff x="1217007" y="1426420"/>
            <a:chExt cx="2874769" cy="4519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05F992F-AFC3-4ECC-B241-3D2D2FB130C2}"/>
                </a:ext>
              </a:extLst>
            </p:cNvPr>
            <p:cNvSpPr/>
            <p:nvPr/>
          </p:nvSpPr>
          <p:spPr bwMode="auto">
            <a:xfrm>
              <a:off x="1217007" y="1940633"/>
              <a:ext cx="2874769" cy="3490947"/>
            </a:xfrm>
            <a:prstGeom prst="rect">
              <a:avLst/>
            </a:prstGeom>
            <a:solidFill>
              <a:srgbClr val="3A8DB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Our software engineers need to shift to agile development methodologies.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200" dirty="0">
                <a:solidFill>
                  <a:schemeClr val="bg1"/>
                </a:solidFill>
                <a:latin typeface="Arial" charset="0"/>
                <a:ea typeface="ＭＳ Ｐゴシック" pitchFamily="28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Our sales teams need to learn to use Salesforce for account development.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Our marketing teams need to learn digital marketing and analytics tools like </a:t>
              </a:r>
              <a:r>
                <a:rPr lang="en-US" sz="1200" dirty="0" err="1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Marketo</a:t>
              </a: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E2206AC-30E1-4A63-B588-3DA64272DE0F}"/>
                </a:ext>
              </a:extLst>
            </p:cNvPr>
            <p:cNvSpPr/>
            <p:nvPr/>
          </p:nvSpPr>
          <p:spPr bwMode="auto">
            <a:xfrm>
              <a:off x="1217007" y="1426420"/>
              <a:ext cx="2874769" cy="51421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Upskilling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16A5615-1BB1-424C-9489-0157468631B6}"/>
                </a:ext>
              </a:extLst>
            </p:cNvPr>
            <p:cNvSpPr/>
            <p:nvPr/>
          </p:nvSpPr>
          <p:spPr bwMode="auto">
            <a:xfrm>
              <a:off x="1217007" y="5431580"/>
              <a:ext cx="2874769" cy="514213"/>
            </a:xfrm>
            <a:prstGeom prst="rect">
              <a:avLst/>
            </a:prstGeom>
            <a:solidFill>
              <a:srgbClr val="3A8DB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Productivity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883AF9D-98FC-4658-964F-EB1664224311}"/>
              </a:ext>
            </a:extLst>
          </p:cNvPr>
          <p:cNvGrpSpPr/>
          <p:nvPr/>
        </p:nvGrpSpPr>
        <p:grpSpPr>
          <a:xfrm>
            <a:off x="4664567" y="1426420"/>
            <a:ext cx="3109488" cy="4519373"/>
            <a:chOff x="4882282" y="1426420"/>
            <a:chExt cx="2874769" cy="4519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1483628-4C91-4F94-A140-4B964971EBC4}"/>
                </a:ext>
              </a:extLst>
            </p:cNvPr>
            <p:cNvSpPr/>
            <p:nvPr/>
          </p:nvSpPr>
          <p:spPr bwMode="auto">
            <a:xfrm>
              <a:off x="4882282" y="1940633"/>
              <a:ext cx="2874769" cy="3490947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Our software engineers need to shift from client/server to mobile or cloud development.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200" dirty="0">
                <a:solidFill>
                  <a:schemeClr val="bg1"/>
                </a:solidFill>
                <a:latin typeface="Arial" charset="0"/>
                <a:ea typeface="ＭＳ Ｐゴシック" pitchFamily="28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Our sales teams need to understand integrated vertical solutions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200" dirty="0">
                <a:solidFill>
                  <a:schemeClr val="bg1"/>
                </a:solidFill>
                <a:latin typeface="Arial" charset="0"/>
                <a:ea typeface="ＭＳ Ｐゴシック" pitchFamily="28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Our marketing teams need to learn SEO and digital advertising tools.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FF94217-3066-4B11-A33A-C3D4D1453C1A}"/>
                </a:ext>
              </a:extLst>
            </p:cNvPr>
            <p:cNvSpPr/>
            <p:nvPr/>
          </p:nvSpPr>
          <p:spPr bwMode="auto">
            <a:xfrm>
              <a:off x="4882282" y="1426420"/>
              <a:ext cx="2874769" cy="51421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Reskilling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64F416C-E2BE-46F3-A9C2-ECD8851CAD4B}"/>
                </a:ext>
              </a:extLst>
            </p:cNvPr>
            <p:cNvSpPr/>
            <p:nvPr/>
          </p:nvSpPr>
          <p:spPr bwMode="auto">
            <a:xfrm>
              <a:off x="4882282" y="5431580"/>
              <a:ext cx="2874769" cy="514213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b="1" i="1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Innovation and Growth</a:t>
              </a:r>
              <a:endParaRPr kumimoji="0" lang="en-US" sz="20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37267E-5E75-4111-8FF6-CBFE5A4E49B0}"/>
              </a:ext>
            </a:extLst>
          </p:cNvPr>
          <p:cNvGrpSpPr/>
          <p:nvPr/>
        </p:nvGrpSpPr>
        <p:grpSpPr>
          <a:xfrm>
            <a:off x="8056145" y="1426420"/>
            <a:ext cx="3109488" cy="4519373"/>
            <a:chOff x="8547557" y="1426420"/>
            <a:chExt cx="2874769" cy="4519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486E84-80E4-4CE6-ABE5-E987228AAF58}"/>
                </a:ext>
              </a:extLst>
            </p:cNvPr>
            <p:cNvSpPr/>
            <p:nvPr/>
          </p:nvSpPr>
          <p:spPr bwMode="auto">
            <a:xfrm>
              <a:off x="8547557" y="1940633"/>
              <a:ext cx="2874769" cy="349094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Our software engineers need to learn AI, nudges, and gamification models</a:t>
              </a: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.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200" dirty="0">
                <a:solidFill>
                  <a:schemeClr val="bg1"/>
                </a:solidFill>
                <a:latin typeface="Arial" charset="0"/>
                <a:ea typeface="ＭＳ Ｐゴシック" pitchFamily="28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Our sales teams need to become consultants and advisors.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200" dirty="0">
                <a:solidFill>
                  <a:schemeClr val="bg1"/>
                </a:solidFill>
                <a:latin typeface="Arial" charset="0"/>
                <a:ea typeface="ＭＳ Ｐゴシック" pitchFamily="28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Our marketing teams need to shift to product management and design thinking.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2372E44-2C36-4833-83C2-1C18A926889A}"/>
                </a:ext>
              </a:extLst>
            </p:cNvPr>
            <p:cNvSpPr/>
            <p:nvPr/>
          </p:nvSpPr>
          <p:spPr bwMode="auto">
            <a:xfrm>
              <a:off x="8547557" y="1426420"/>
              <a:ext cx="2874769" cy="51421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Reinvention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BC22C03-1385-418B-A178-0BA9489431C2}"/>
                </a:ext>
              </a:extLst>
            </p:cNvPr>
            <p:cNvSpPr/>
            <p:nvPr/>
          </p:nvSpPr>
          <p:spPr bwMode="auto">
            <a:xfrm>
              <a:off x="8547557" y="5431580"/>
              <a:ext cx="2874769" cy="514213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Survival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2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10954" y="6477001"/>
            <a:ext cx="307975" cy="92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800"/>
              </a:spcBef>
              <a:buSzPct val="100000"/>
            </a:pPr>
            <a:fld id="{C58DF478-B544-4ED8-9ED4-6A2648E2D233}" type="slidenum">
              <a:rPr lang="en-US" sz="600">
                <a:solidFill>
                  <a:srgbClr val="FFFFFF"/>
                </a:solidFill>
              </a:rPr>
              <a:pPr algn="r">
                <a:spcBef>
                  <a:spcPts val="800"/>
                </a:spcBef>
                <a:buSzPct val="100000"/>
              </a:pPr>
              <a:t>23</a:t>
            </a:fld>
            <a:endParaRPr lang="en-US" sz="6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90737" y="2261172"/>
            <a:ext cx="3943684" cy="2436235"/>
            <a:chOff x="3743158" y="1801554"/>
            <a:chExt cx="4531895" cy="243623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743158" y="4237789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43158" y="1801554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 txBox="1">
            <a:spLocks/>
          </p:cNvSpPr>
          <p:nvPr/>
        </p:nvSpPr>
        <p:spPr bwMode="gray">
          <a:xfrm>
            <a:off x="919851" y="2640999"/>
            <a:ext cx="9951658" cy="15919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The End of Hierarchy</a:t>
            </a:r>
            <a:br>
              <a:rPr lang="en-US" sz="5000" b="1" dirty="0"/>
            </a:br>
            <a:r>
              <a:rPr lang="en-US" sz="5000" b="1" dirty="0"/>
              <a:t>Agile Goes Mainstream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36B0870-0C0F-4CA6-90CD-1035643DE04B}"/>
              </a:ext>
            </a:extLst>
          </p:cNvPr>
          <p:cNvSpPr/>
          <p:nvPr/>
        </p:nvSpPr>
        <p:spPr bwMode="auto">
          <a:xfrm>
            <a:off x="1663148" y="1991642"/>
            <a:ext cx="649357" cy="64935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accent2"/>
                </a:solidFill>
                <a:latin typeface="Arial" charset="0"/>
                <a:ea typeface="ＭＳ Ｐゴシック" pitchFamily="28" charset="-128"/>
              </a:rPr>
              <a:t>4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324121"/>
      </p:ext>
    </p:extLst>
  </p:cSld>
  <p:clrMapOvr>
    <a:masterClrMapping/>
  </p:clrMapOvr>
  <p:transition xmlns:p14="http://schemas.microsoft.com/office/powerpoint/2010/main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/>
          <p:cNvGraphicFramePr/>
          <p:nvPr>
            <p:extLst/>
          </p:nvPr>
        </p:nvGraphicFramePr>
        <p:xfrm>
          <a:off x="457201" y="1666093"/>
          <a:ext cx="3675907" cy="362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1119496" y="5477823"/>
            <a:ext cx="2351315" cy="3693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b="1" dirty="0"/>
              <a:t>How things were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48813" y="5477823"/>
            <a:ext cx="2351315" cy="3693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b="1" dirty="0"/>
              <a:t>How things “are”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58872" y="2127744"/>
            <a:ext cx="2383979" cy="2525690"/>
            <a:chOff x="4223655" y="2204188"/>
            <a:chExt cx="2567047" cy="2709564"/>
          </a:xfrm>
        </p:grpSpPr>
        <p:sp>
          <p:nvSpPr>
            <p:cNvPr id="23" name="Oval 22"/>
            <p:cNvSpPr/>
            <p:nvPr/>
          </p:nvSpPr>
          <p:spPr>
            <a:xfrm>
              <a:off x="5688281" y="2204188"/>
              <a:ext cx="558140" cy="55797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581896" y="2570232"/>
              <a:ext cx="558140" cy="55797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dirty="0"/>
                <a:t>A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6232562" y="3387395"/>
              <a:ext cx="558140" cy="557970"/>
            </a:xfrm>
            <a:prstGeom prst="ellipse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cxnSp>
          <p:nvCxnSpPr>
            <p:cNvPr id="26" name="Straight Connector 25"/>
            <p:cNvCxnSpPr>
              <a:stCxn id="24" idx="6"/>
              <a:endCxn id="23" idx="2"/>
            </p:cNvCxnSpPr>
            <p:nvPr/>
          </p:nvCxnSpPr>
          <p:spPr>
            <a:xfrm flipV="1">
              <a:off x="5140036" y="2483174"/>
              <a:ext cx="548245" cy="366044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3" idx="5"/>
              <a:endCxn id="25" idx="0"/>
            </p:cNvCxnSpPr>
            <p:nvPr/>
          </p:nvCxnSpPr>
          <p:spPr>
            <a:xfrm>
              <a:off x="6164682" y="2680445"/>
              <a:ext cx="346950" cy="706951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5" idx="2"/>
              <a:endCxn id="24" idx="5"/>
            </p:cNvCxnSpPr>
            <p:nvPr/>
          </p:nvCxnSpPr>
          <p:spPr>
            <a:xfrm flipH="1" flipV="1">
              <a:off x="5058298" y="3046489"/>
              <a:ext cx="1174265" cy="619893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1" idx="7"/>
              <a:endCxn id="23" idx="4"/>
            </p:cNvCxnSpPr>
            <p:nvPr/>
          </p:nvCxnSpPr>
          <p:spPr>
            <a:xfrm flipV="1">
              <a:off x="5666952" y="2762158"/>
              <a:ext cx="300399" cy="589933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31" idx="1"/>
              <a:endCxn id="24" idx="4"/>
            </p:cNvCxnSpPr>
            <p:nvPr/>
          </p:nvCxnSpPr>
          <p:spPr>
            <a:xfrm flipH="1" flipV="1">
              <a:off x="4860966" y="3128202"/>
              <a:ext cx="213710" cy="223890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952010" y="3231291"/>
              <a:ext cx="837606" cy="82488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223655" y="3552766"/>
              <a:ext cx="279070" cy="278985"/>
            </a:xfrm>
            <a:prstGeom prst="ellipse">
              <a:avLst/>
            </a:prstGeom>
            <a:solidFill>
              <a:srgbClr val="009A44"/>
            </a:solidFill>
            <a:ln>
              <a:solidFill>
                <a:srgbClr val="009A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sz="1400" dirty="0"/>
                <a:t>F</a:t>
              </a:r>
            </a:p>
          </p:txBody>
        </p:sp>
        <p:cxnSp>
          <p:nvCxnSpPr>
            <p:cNvPr id="33" name="Straight Connector 32"/>
            <p:cNvCxnSpPr>
              <a:stCxn id="32" idx="6"/>
              <a:endCxn id="31" idx="2"/>
            </p:cNvCxnSpPr>
            <p:nvPr/>
          </p:nvCxnSpPr>
          <p:spPr>
            <a:xfrm flipV="1">
              <a:off x="4502725" y="3643733"/>
              <a:ext cx="449286" cy="48525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5809230" y="4121456"/>
              <a:ext cx="558140" cy="55797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cxnSp>
          <p:nvCxnSpPr>
            <p:cNvPr id="36" name="Straight Connector 35"/>
            <p:cNvCxnSpPr>
              <a:stCxn id="35" idx="1"/>
              <a:endCxn id="31" idx="5"/>
            </p:cNvCxnSpPr>
            <p:nvPr/>
          </p:nvCxnSpPr>
          <p:spPr>
            <a:xfrm flipH="1" flipV="1">
              <a:off x="5666951" y="3935373"/>
              <a:ext cx="224016" cy="267797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5" idx="0"/>
              <a:endCxn id="23" idx="4"/>
            </p:cNvCxnSpPr>
            <p:nvPr/>
          </p:nvCxnSpPr>
          <p:spPr>
            <a:xfrm flipH="1" flipV="1">
              <a:off x="5967351" y="2762159"/>
              <a:ext cx="120949" cy="1359298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5" idx="7"/>
              <a:endCxn id="25" idx="4"/>
            </p:cNvCxnSpPr>
            <p:nvPr/>
          </p:nvCxnSpPr>
          <p:spPr>
            <a:xfrm flipV="1">
              <a:off x="6285631" y="3945365"/>
              <a:ext cx="226001" cy="257804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4860965" y="4355782"/>
              <a:ext cx="558140" cy="5579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94" name="Straight Connector 93"/>
            <p:cNvCxnSpPr>
              <a:stCxn id="32" idx="5"/>
              <a:endCxn id="93" idx="1"/>
            </p:cNvCxnSpPr>
            <p:nvPr/>
          </p:nvCxnSpPr>
          <p:spPr>
            <a:xfrm>
              <a:off x="4461856" y="3790895"/>
              <a:ext cx="480847" cy="646601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25" idx="3"/>
              <a:endCxn id="93" idx="7"/>
            </p:cNvCxnSpPr>
            <p:nvPr/>
          </p:nvCxnSpPr>
          <p:spPr>
            <a:xfrm flipH="1">
              <a:off x="5337367" y="3863654"/>
              <a:ext cx="976933" cy="573843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8448424" y="2336229"/>
            <a:ext cx="2696445" cy="2297688"/>
            <a:chOff x="8964910" y="2377825"/>
            <a:chExt cx="1916402" cy="1826163"/>
          </a:xfrm>
        </p:grpSpPr>
        <p:sp>
          <p:nvSpPr>
            <p:cNvPr id="91" name="Oval 90"/>
            <p:cNvSpPr/>
            <p:nvPr/>
          </p:nvSpPr>
          <p:spPr>
            <a:xfrm>
              <a:off x="8964910" y="2377825"/>
              <a:ext cx="1916402" cy="1826163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9305112" y="2573232"/>
              <a:ext cx="1239499" cy="154107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dirty="0"/>
                <a:t>Shared values and culture</a:t>
              </a:r>
            </a:p>
            <a:p>
              <a:pPr algn="ctr"/>
              <a:endParaRPr lang="en-US" sz="1050" dirty="0"/>
            </a:p>
            <a:p>
              <a:pPr algn="ctr"/>
              <a:r>
                <a:rPr lang="en-US" sz="1050" dirty="0"/>
                <a:t>Transparent goals and projects</a:t>
              </a:r>
            </a:p>
            <a:p>
              <a:pPr algn="ctr"/>
              <a:endParaRPr lang="en-US" sz="1050" dirty="0"/>
            </a:p>
            <a:p>
              <a:pPr algn="ctr"/>
              <a:r>
                <a:rPr lang="en-US" sz="1050" dirty="0"/>
                <a:t>Free flow of information and feedback</a:t>
              </a:r>
            </a:p>
            <a:p>
              <a:pPr algn="ctr"/>
              <a:endParaRPr lang="en-US" sz="1050" dirty="0"/>
            </a:p>
            <a:p>
              <a:pPr algn="ctr"/>
              <a:r>
                <a:rPr lang="en-US" sz="1050" dirty="0"/>
                <a:t>People rewarded for </a:t>
              </a:r>
              <a:br>
                <a:rPr lang="en-US" sz="1050" dirty="0"/>
              </a:br>
              <a:r>
                <a:rPr lang="en-US" sz="1050" dirty="0"/>
                <a:t>their skills and abilities, not position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449543" y="1742875"/>
            <a:ext cx="1256860" cy="1211910"/>
            <a:chOff x="10368871" y="1747226"/>
            <a:chExt cx="1256860" cy="1211910"/>
          </a:xfrm>
        </p:grpSpPr>
        <p:sp>
          <p:nvSpPr>
            <p:cNvPr id="42" name="Oval 41"/>
            <p:cNvSpPr/>
            <p:nvPr/>
          </p:nvSpPr>
          <p:spPr>
            <a:xfrm>
              <a:off x="11085971" y="1747226"/>
              <a:ext cx="273273" cy="27319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10544270" y="1926446"/>
              <a:ext cx="273273" cy="27319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44" name="Oval 43"/>
            <p:cNvSpPr/>
            <p:nvPr/>
          </p:nvSpPr>
          <p:spPr>
            <a:xfrm>
              <a:off x="11352458" y="2326540"/>
              <a:ext cx="273273" cy="273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45" name="Straight Connector 44"/>
            <p:cNvCxnSpPr>
              <a:stCxn id="43" idx="6"/>
              <a:endCxn id="42" idx="2"/>
            </p:cNvCxnSpPr>
            <p:nvPr/>
          </p:nvCxnSpPr>
          <p:spPr>
            <a:xfrm flipV="1">
              <a:off x="10817543" y="1883821"/>
              <a:ext cx="268428" cy="179220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42" idx="5"/>
              <a:endCxn id="44" idx="0"/>
            </p:cNvCxnSpPr>
            <p:nvPr/>
          </p:nvCxnSpPr>
          <p:spPr>
            <a:xfrm>
              <a:off x="11319223" y="1980408"/>
              <a:ext cx="169871" cy="346133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2"/>
              <a:endCxn id="43" idx="5"/>
            </p:cNvCxnSpPr>
            <p:nvPr/>
          </p:nvCxnSpPr>
          <p:spPr>
            <a:xfrm flipH="1" flipV="1">
              <a:off x="10777523" y="2159628"/>
              <a:ext cx="574936" cy="303508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50" idx="7"/>
              <a:endCxn id="42" idx="4"/>
            </p:cNvCxnSpPr>
            <p:nvPr/>
          </p:nvCxnSpPr>
          <p:spPr>
            <a:xfrm flipV="1">
              <a:off x="11075528" y="2020416"/>
              <a:ext cx="147079" cy="288839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50" idx="1"/>
              <a:endCxn id="43" idx="4"/>
            </p:cNvCxnSpPr>
            <p:nvPr/>
          </p:nvCxnSpPr>
          <p:spPr>
            <a:xfrm flipH="1" flipV="1">
              <a:off x="10680906" y="2199636"/>
              <a:ext cx="104635" cy="109619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0725483" y="2250109"/>
              <a:ext cx="410103" cy="40387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10368871" y="2407508"/>
              <a:ext cx="136636" cy="13659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52" name="Straight Connector 51"/>
            <p:cNvCxnSpPr>
              <a:stCxn id="51" idx="6"/>
              <a:endCxn id="50" idx="2"/>
            </p:cNvCxnSpPr>
            <p:nvPr/>
          </p:nvCxnSpPr>
          <p:spPr>
            <a:xfrm flipV="1">
              <a:off x="10505507" y="2452046"/>
              <a:ext cx="219976" cy="23759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11145189" y="2685946"/>
              <a:ext cx="273273" cy="27319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54" name="Straight Connector 53"/>
            <p:cNvCxnSpPr>
              <a:stCxn id="53" idx="1"/>
              <a:endCxn id="50" idx="5"/>
            </p:cNvCxnSpPr>
            <p:nvPr/>
          </p:nvCxnSpPr>
          <p:spPr>
            <a:xfrm flipH="1" flipV="1">
              <a:off x="11075528" y="2594837"/>
              <a:ext cx="109681" cy="131117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3" idx="0"/>
              <a:endCxn id="42" idx="4"/>
            </p:cNvCxnSpPr>
            <p:nvPr/>
          </p:nvCxnSpPr>
          <p:spPr>
            <a:xfrm flipH="1" flipV="1">
              <a:off x="11222607" y="2020416"/>
              <a:ext cx="59218" cy="665531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3" idx="7"/>
              <a:endCxn id="44" idx="4"/>
            </p:cNvCxnSpPr>
            <p:nvPr/>
          </p:nvCxnSpPr>
          <p:spPr>
            <a:xfrm flipV="1">
              <a:off x="11378442" y="2599730"/>
              <a:ext cx="110653" cy="126224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759217" y="1675334"/>
            <a:ext cx="1256860" cy="1211910"/>
            <a:chOff x="7692036" y="2303394"/>
            <a:chExt cx="1256860" cy="1211910"/>
          </a:xfrm>
        </p:grpSpPr>
        <p:sp>
          <p:nvSpPr>
            <p:cNvPr id="58" name="Oval 57"/>
            <p:cNvSpPr/>
            <p:nvPr/>
          </p:nvSpPr>
          <p:spPr>
            <a:xfrm>
              <a:off x="8409136" y="2303394"/>
              <a:ext cx="273273" cy="27319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7867435" y="2482614"/>
              <a:ext cx="273273" cy="27319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8675623" y="2882708"/>
              <a:ext cx="273273" cy="273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61" name="Straight Connector 60"/>
            <p:cNvCxnSpPr>
              <a:stCxn id="59" idx="6"/>
              <a:endCxn id="58" idx="2"/>
            </p:cNvCxnSpPr>
            <p:nvPr/>
          </p:nvCxnSpPr>
          <p:spPr>
            <a:xfrm flipV="1">
              <a:off x="8140708" y="2439989"/>
              <a:ext cx="268428" cy="179220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8" idx="5"/>
              <a:endCxn id="60" idx="0"/>
            </p:cNvCxnSpPr>
            <p:nvPr/>
          </p:nvCxnSpPr>
          <p:spPr>
            <a:xfrm>
              <a:off x="8642388" y="2536576"/>
              <a:ext cx="169871" cy="346133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60" idx="2"/>
              <a:endCxn id="59" idx="5"/>
            </p:cNvCxnSpPr>
            <p:nvPr/>
          </p:nvCxnSpPr>
          <p:spPr>
            <a:xfrm flipH="1" flipV="1">
              <a:off x="8100688" y="2715796"/>
              <a:ext cx="574936" cy="303508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66" idx="7"/>
              <a:endCxn id="58" idx="4"/>
            </p:cNvCxnSpPr>
            <p:nvPr/>
          </p:nvCxnSpPr>
          <p:spPr>
            <a:xfrm flipV="1">
              <a:off x="8398693" y="2576584"/>
              <a:ext cx="147079" cy="288839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6" idx="1"/>
              <a:endCxn id="59" idx="5"/>
            </p:cNvCxnSpPr>
            <p:nvPr/>
          </p:nvCxnSpPr>
          <p:spPr>
            <a:xfrm flipH="1" flipV="1">
              <a:off x="8100688" y="2715796"/>
              <a:ext cx="8018" cy="149627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8048648" y="2806277"/>
              <a:ext cx="410103" cy="40387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7692036" y="2963676"/>
              <a:ext cx="136636" cy="136595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68" name="Straight Connector 67"/>
            <p:cNvCxnSpPr>
              <a:stCxn id="67" idx="6"/>
              <a:endCxn id="66" idx="2"/>
            </p:cNvCxnSpPr>
            <p:nvPr/>
          </p:nvCxnSpPr>
          <p:spPr>
            <a:xfrm flipV="1">
              <a:off x="7828672" y="3008214"/>
              <a:ext cx="219976" cy="23759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8468354" y="3242114"/>
              <a:ext cx="273273" cy="27319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70" name="Straight Connector 69"/>
            <p:cNvCxnSpPr>
              <a:stCxn id="69" idx="1"/>
              <a:endCxn id="66" idx="5"/>
            </p:cNvCxnSpPr>
            <p:nvPr/>
          </p:nvCxnSpPr>
          <p:spPr>
            <a:xfrm flipH="1" flipV="1">
              <a:off x="8398693" y="3151005"/>
              <a:ext cx="109681" cy="131117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9" idx="0"/>
              <a:endCxn id="58" idx="4"/>
            </p:cNvCxnSpPr>
            <p:nvPr/>
          </p:nvCxnSpPr>
          <p:spPr>
            <a:xfrm flipH="1" flipV="1">
              <a:off x="8545772" y="2576584"/>
              <a:ext cx="59218" cy="665531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9" idx="7"/>
              <a:endCxn id="60" idx="4"/>
            </p:cNvCxnSpPr>
            <p:nvPr/>
          </p:nvCxnSpPr>
          <p:spPr>
            <a:xfrm flipV="1">
              <a:off x="8701607" y="3155898"/>
              <a:ext cx="110653" cy="126224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0436311" y="4027963"/>
            <a:ext cx="1256860" cy="1211910"/>
            <a:chOff x="10438023" y="3944059"/>
            <a:chExt cx="1256860" cy="1211910"/>
          </a:xfrm>
        </p:grpSpPr>
        <p:sp>
          <p:nvSpPr>
            <p:cNvPr id="74" name="Oval 73"/>
            <p:cNvSpPr/>
            <p:nvPr/>
          </p:nvSpPr>
          <p:spPr>
            <a:xfrm>
              <a:off x="11155123" y="3944059"/>
              <a:ext cx="273273" cy="27319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10613422" y="4123279"/>
              <a:ext cx="273273" cy="273190"/>
            </a:xfrm>
            <a:prstGeom prst="ellipse">
              <a:avLst/>
            </a:prstGeom>
            <a:solidFill>
              <a:srgbClr val="43B02A"/>
            </a:solidFill>
            <a:ln>
              <a:solidFill>
                <a:srgbClr val="43B02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11421610" y="4523373"/>
              <a:ext cx="273273" cy="273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77" name="Straight Connector 76"/>
            <p:cNvCxnSpPr>
              <a:stCxn id="75" idx="6"/>
              <a:endCxn id="74" idx="2"/>
            </p:cNvCxnSpPr>
            <p:nvPr/>
          </p:nvCxnSpPr>
          <p:spPr>
            <a:xfrm flipV="1">
              <a:off x="10886695" y="4080654"/>
              <a:ext cx="268428" cy="179220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4" idx="5"/>
              <a:endCxn id="76" idx="0"/>
            </p:cNvCxnSpPr>
            <p:nvPr/>
          </p:nvCxnSpPr>
          <p:spPr>
            <a:xfrm>
              <a:off x="11388375" y="4177241"/>
              <a:ext cx="169871" cy="346133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6" idx="2"/>
              <a:endCxn id="75" idx="5"/>
            </p:cNvCxnSpPr>
            <p:nvPr/>
          </p:nvCxnSpPr>
          <p:spPr>
            <a:xfrm flipH="1" flipV="1">
              <a:off x="10846675" y="4356461"/>
              <a:ext cx="574936" cy="303508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82" idx="7"/>
              <a:endCxn id="74" idx="4"/>
            </p:cNvCxnSpPr>
            <p:nvPr/>
          </p:nvCxnSpPr>
          <p:spPr>
            <a:xfrm flipV="1">
              <a:off x="11144680" y="4217249"/>
              <a:ext cx="147079" cy="288839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82" idx="1"/>
              <a:endCxn id="75" idx="5"/>
            </p:cNvCxnSpPr>
            <p:nvPr/>
          </p:nvCxnSpPr>
          <p:spPr>
            <a:xfrm flipH="1" flipV="1">
              <a:off x="10846675" y="4356461"/>
              <a:ext cx="8018" cy="149627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10794635" y="4446942"/>
              <a:ext cx="410103" cy="40387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83" name="Oval 82"/>
            <p:cNvSpPr/>
            <p:nvPr/>
          </p:nvSpPr>
          <p:spPr>
            <a:xfrm>
              <a:off x="10438023" y="4604341"/>
              <a:ext cx="136636" cy="13659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84" name="Straight Connector 83"/>
            <p:cNvCxnSpPr>
              <a:stCxn id="83" idx="6"/>
              <a:endCxn id="82" idx="2"/>
            </p:cNvCxnSpPr>
            <p:nvPr/>
          </p:nvCxnSpPr>
          <p:spPr>
            <a:xfrm flipV="1">
              <a:off x="10574659" y="4648879"/>
              <a:ext cx="219976" cy="23759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11214341" y="4882779"/>
              <a:ext cx="273273" cy="27319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86" name="Straight Connector 85"/>
            <p:cNvCxnSpPr>
              <a:stCxn id="85" idx="1"/>
              <a:endCxn id="82" idx="5"/>
            </p:cNvCxnSpPr>
            <p:nvPr/>
          </p:nvCxnSpPr>
          <p:spPr>
            <a:xfrm flipH="1" flipV="1">
              <a:off x="11144680" y="4791670"/>
              <a:ext cx="109681" cy="131117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85" idx="0"/>
              <a:endCxn id="74" idx="4"/>
            </p:cNvCxnSpPr>
            <p:nvPr/>
          </p:nvCxnSpPr>
          <p:spPr>
            <a:xfrm flipH="1" flipV="1">
              <a:off x="11291759" y="4217249"/>
              <a:ext cx="59218" cy="665531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85" idx="7"/>
              <a:endCxn id="76" idx="4"/>
            </p:cNvCxnSpPr>
            <p:nvPr/>
          </p:nvCxnSpPr>
          <p:spPr>
            <a:xfrm flipV="1">
              <a:off x="11447594" y="4796563"/>
              <a:ext cx="110653" cy="126224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/>
          <p:cNvSpPr txBox="1"/>
          <p:nvPr/>
        </p:nvSpPr>
        <p:spPr>
          <a:xfrm>
            <a:off x="8481236" y="5473603"/>
            <a:ext cx="2837987" cy="3693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b="1" dirty="0"/>
              <a:t>How things work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50185" y="4126828"/>
            <a:ext cx="1081461" cy="1211910"/>
            <a:chOff x="8084431" y="3939147"/>
            <a:chExt cx="1081461" cy="1211910"/>
          </a:xfrm>
        </p:grpSpPr>
        <p:sp>
          <p:nvSpPr>
            <p:cNvPr id="97" name="Oval 96"/>
            <p:cNvSpPr/>
            <p:nvPr/>
          </p:nvSpPr>
          <p:spPr>
            <a:xfrm>
              <a:off x="8626132" y="3939147"/>
              <a:ext cx="273273" cy="27319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98" name="Oval 97"/>
            <p:cNvSpPr/>
            <p:nvPr/>
          </p:nvSpPr>
          <p:spPr>
            <a:xfrm>
              <a:off x="8084431" y="4118367"/>
              <a:ext cx="273273" cy="27319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99" name="Oval 98"/>
            <p:cNvSpPr/>
            <p:nvPr/>
          </p:nvSpPr>
          <p:spPr>
            <a:xfrm>
              <a:off x="8892619" y="4518461"/>
              <a:ext cx="273273" cy="27319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100" name="Straight Connector 99"/>
            <p:cNvCxnSpPr>
              <a:stCxn id="98" idx="6"/>
              <a:endCxn id="97" idx="2"/>
            </p:cNvCxnSpPr>
            <p:nvPr/>
          </p:nvCxnSpPr>
          <p:spPr>
            <a:xfrm flipV="1">
              <a:off x="8357704" y="4075742"/>
              <a:ext cx="268428" cy="179220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7" idx="5"/>
              <a:endCxn id="99" idx="0"/>
            </p:cNvCxnSpPr>
            <p:nvPr/>
          </p:nvCxnSpPr>
          <p:spPr>
            <a:xfrm>
              <a:off x="8859384" y="4172329"/>
              <a:ext cx="169871" cy="346133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9" idx="2"/>
              <a:endCxn id="98" idx="5"/>
            </p:cNvCxnSpPr>
            <p:nvPr/>
          </p:nvCxnSpPr>
          <p:spPr>
            <a:xfrm flipH="1" flipV="1">
              <a:off x="8317684" y="4351549"/>
              <a:ext cx="574936" cy="303508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05" idx="7"/>
              <a:endCxn id="97" idx="4"/>
            </p:cNvCxnSpPr>
            <p:nvPr/>
          </p:nvCxnSpPr>
          <p:spPr>
            <a:xfrm flipV="1">
              <a:off x="8615689" y="4212337"/>
              <a:ext cx="147079" cy="288839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05" idx="1"/>
              <a:endCxn id="98" idx="5"/>
            </p:cNvCxnSpPr>
            <p:nvPr/>
          </p:nvCxnSpPr>
          <p:spPr>
            <a:xfrm flipH="1" flipV="1">
              <a:off x="8317684" y="4351549"/>
              <a:ext cx="8018" cy="149627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8265644" y="4442030"/>
              <a:ext cx="410103" cy="40387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sp>
          <p:nvSpPr>
            <p:cNvPr id="106" name="Oval 105"/>
            <p:cNvSpPr/>
            <p:nvPr/>
          </p:nvSpPr>
          <p:spPr>
            <a:xfrm>
              <a:off x="8685350" y="4877867"/>
              <a:ext cx="273273" cy="27319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 dirty="0"/>
            </a:p>
          </p:txBody>
        </p:sp>
        <p:cxnSp>
          <p:nvCxnSpPr>
            <p:cNvPr id="107" name="Straight Connector 106"/>
            <p:cNvCxnSpPr>
              <a:stCxn id="106" idx="1"/>
              <a:endCxn id="105" idx="5"/>
            </p:cNvCxnSpPr>
            <p:nvPr/>
          </p:nvCxnSpPr>
          <p:spPr>
            <a:xfrm flipH="1" flipV="1">
              <a:off x="8615689" y="4786758"/>
              <a:ext cx="109681" cy="131117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106" idx="0"/>
              <a:endCxn id="97" idx="4"/>
            </p:cNvCxnSpPr>
            <p:nvPr/>
          </p:nvCxnSpPr>
          <p:spPr>
            <a:xfrm flipH="1" flipV="1">
              <a:off x="8762768" y="4212337"/>
              <a:ext cx="59218" cy="665531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6" idx="7"/>
              <a:endCxn id="99" idx="4"/>
            </p:cNvCxnSpPr>
            <p:nvPr/>
          </p:nvCxnSpPr>
          <p:spPr>
            <a:xfrm flipV="1">
              <a:off x="8918603" y="4791651"/>
              <a:ext cx="110653" cy="126224"/>
            </a:xfrm>
            <a:prstGeom prst="line">
              <a:avLst/>
            </a:prstGeom>
            <a:ln w="63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organizations must redesign themselves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19858" y="1219590"/>
            <a:ext cx="10363200" cy="476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/>
              <a:t>A network of teams</a:t>
            </a:r>
            <a:endParaRPr lang="en-US" sz="2000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180979" y="6265516"/>
            <a:ext cx="11226529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98"/>
              </a:spcBef>
              <a:buSzPct val="100000"/>
            </a:pPr>
            <a:r>
              <a:rPr lang="en-US" sz="700" dirty="0"/>
              <a:t>Source: Rewriting the rules for the digital age.  2017 Deloitte Global Human Capital Trends</a:t>
            </a:r>
          </a:p>
        </p:txBody>
      </p:sp>
    </p:spTree>
    <p:extLst>
      <p:ext uri="{BB962C8B-B14F-4D97-AF65-F5344CB8AC3E}">
        <p14:creationId xmlns:p14="http://schemas.microsoft.com/office/powerpoint/2010/main" val="336366522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1F9671-F9DC-4B8C-8F96-437C8DC4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Has Taken Off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58EA22-1733-47C1-B188-CE67886F8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1" y="1714351"/>
            <a:ext cx="10828958" cy="4114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CBEAA50-77FB-4275-9479-2741D631B1DD}"/>
              </a:ext>
            </a:extLst>
          </p:cNvPr>
          <p:cNvSpPr/>
          <p:nvPr/>
        </p:nvSpPr>
        <p:spPr bwMode="auto">
          <a:xfrm>
            <a:off x="10126824" y="1714351"/>
            <a:ext cx="1595276" cy="481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73A088-3A99-4E61-A7ED-D527A1056990}"/>
              </a:ext>
            </a:extLst>
          </p:cNvPr>
          <p:cNvSpPr txBox="1"/>
          <p:nvPr/>
        </p:nvSpPr>
        <p:spPr>
          <a:xfrm>
            <a:off x="10126824" y="2809068"/>
            <a:ext cx="1206759" cy="11196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Agile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34C9A4-B287-4463-8083-BDBF109652CA}"/>
              </a:ext>
            </a:extLst>
          </p:cNvPr>
          <p:cNvSpPr txBox="1"/>
          <p:nvPr/>
        </p:nvSpPr>
        <p:spPr>
          <a:xfrm>
            <a:off x="10303720" y="3824997"/>
            <a:ext cx="1206759" cy="11196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Scrum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2AF98C-7E20-4156-B28F-BA9E11385EA6}"/>
              </a:ext>
            </a:extLst>
          </p:cNvPr>
          <p:cNvSpPr txBox="1"/>
          <p:nvPr/>
        </p:nvSpPr>
        <p:spPr>
          <a:xfrm>
            <a:off x="10515341" y="4714791"/>
            <a:ext cx="1206759" cy="11196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</a:rPr>
              <a:t>OKR</a:t>
            </a:r>
          </a:p>
        </p:txBody>
      </p:sp>
    </p:spTree>
    <p:extLst>
      <p:ext uri="{BB962C8B-B14F-4D97-AF65-F5344CB8AC3E}">
        <p14:creationId xmlns:p14="http://schemas.microsoft.com/office/powerpoint/2010/main" val="3352329075"/>
      </p:ext>
    </p:extLst>
  </p:cSld>
  <p:clrMapOvr>
    <a:masterClrMapping/>
  </p:clrMapOvr>
  <p:transition xmlns:p14="http://schemas.microsoft.com/office/powerpoint/2010/main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CCC56-E327-41E9-9318-A789337A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Agile Org Models Have Arrived: And They Work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8AFF2096-ADF0-4A12-9F32-B31BFF0BACD8}"/>
              </a:ext>
            </a:extLst>
          </p:cNvPr>
          <p:cNvGraphicFramePr/>
          <p:nvPr>
            <p:extLst/>
          </p:nvPr>
        </p:nvGraphicFramePr>
        <p:xfrm>
          <a:off x="1307722" y="1548139"/>
          <a:ext cx="4596646" cy="419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3344CB41-0495-468A-A1E3-D0A44DCB548D}"/>
              </a:ext>
            </a:extLst>
          </p:cNvPr>
          <p:cNvGraphicFramePr/>
          <p:nvPr>
            <p:extLst/>
          </p:nvPr>
        </p:nvGraphicFramePr>
        <p:xfrm>
          <a:off x="7009894" y="1548139"/>
          <a:ext cx="4596646" cy="419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xmlns="" id="{15B4E842-A1A8-404C-9485-911AEEACF4C7}"/>
              </a:ext>
            </a:extLst>
          </p:cNvPr>
          <p:cNvSpPr/>
          <p:nvPr/>
        </p:nvSpPr>
        <p:spPr bwMode="auto">
          <a:xfrm rot="2361851">
            <a:off x="1335889" y="2016404"/>
            <a:ext cx="452673" cy="210040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FECB7B-07E0-4CE3-8195-1CF5B8DC5A1B}"/>
              </a:ext>
            </a:extLst>
          </p:cNvPr>
          <p:cNvSpPr txBox="1"/>
          <p:nvPr/>
        </p:nvSpPr>
        <p:spPr>
          <a:xfrm rot="18543188">
            <a:off x="487377" y="303517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l"/>
            <a:r>
              <a:rPr lang="en-US" sz="1200" b="1" dirty="0"/>
              <a:t>35% of companies are now</a:t>
            </a:r>
          </a:p>
          <a:p>
            <a:pPr algn="l"/>
            <a:r>
              <a:rPr lang="en-US" sz="1200" b="1" dirty="0"/>
              <a:t>Fully or mostly team-based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D49F1FB9-3A6B-4FA7-BC4C-DBA96F7D080A}"/>
              </a:ext>
            </a:extLst>
          </p:cNvPr>
          <p:cNvSpPr/>
          <p:nvPr/>
        </p:nvSpPr>
        <p:spPr bwMode="auto">
          <a:xfrm rot="2361851">
            <a:off x="6893809" y="2013836"/>
            <a:ext cx="452673" cy="210040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4194EA-7A20-40BD-88E6-097F80A3EB82}"/>
              </a:ext>
            </a:extLst>
          </p:cNvPr>
          <p:cNvSpPr txBox="1"/>
          <p:nvPr/>
        </p:nvSpPr>
        <p:spPr>
          <a:xfrm rot="18543188">
            <a:off x="6045297" y="303260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l"/>
            <a:r>
              <a:rPr lang="en-US" sz="1200" b="1" dirty="0"/>
              <a:t>More than half see significant</a:t>
            </a:r>
            <a:br>
              <a:rPr lang="en-US" sz="1200" b="1" dirty="0"/>
            </a:br>
            <a:r>
              <a:rPr lang="en-US" sz="1200" b="1" dirty="0"/>
              <a:t>performance improvement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9362C9-6319-4E75-8856-1C3690F9F6F3}"/>
              </a:ext>
            </a:extLst>
          </p:cNvPr>
          <p:cNvSpPr txBox="1"/>
          <p:nvPr/>
        </p:nvSpPr>
        <p:spPr>
          <a:xfrm>
            <a:off x="6795126" y="6285610"/>
            <a:ext cx="5251010" cy="3599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en-US" sz="800" dirty="0"/>
              <a:t>2019 Deloitte Human Capital Trends, n=1,200+ organizations, publishing in 2019</a:t>
            </a:r>
          </a:p>
        </p:txBody>
      </p:sp>
    </p:spTree>
    <p:extLst>
      <p:ext uri="{BB962C8B-B14F-4D97-AF65-F5344CB8AC3E}">
        <p14:creationId xmlns:p14="http://schemas.microsoft.com/office/powerpoint/2010/main" val="4002482727"/>
      </p:ext>
    </p:extLst>
  </p:cSld>
  <p:clrMapOvr>
    <a:masterClrMapping/>
  </p:clrMapOvr>
  <p:transition xmlns:p14="http://schemas.microsoft.com/office/powerpoint/2010/main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1396" y="1810562"/>
            <a:ext cx="3440906" cy="64343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Career development means </a:t>
            </a:r>
            <a:r>
              <a:rPr lang="en-US" sz="1400" b="1" dirty="0">
                <a:solidFill>
                  <a:schemeClr val="bg1"/>
                </a:solidFill>
              </a:rPr>
              <a:t/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i="1" dirty="0">
                <a:solidFill>
                  <a:schemeClr val="bg1"/>
                </a:solidFill>
              </a:rPr>
              <a:t>upward progression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60484" y="1808582"/>
            <a:ext cx="3518237" cy="64343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Career development means </a:t>
            </a:r>
            <a:r>
              <a:rPr lang="en-US" sz="1200" b="1" dirty="0">
                <a:solidFill>
                  <a:schemeClr val="bg1"/>
                </a:solidFill>
              </a:rPr>
              <a:t/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i="1" dirty="0">
                <a:solidFill>
                  <a:schemeClr val="bg1"/>
                </a:solidFill>
              </a:rPr>
              <a:t>growth through new experiences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1396" y="2551183"/>
            <a:ext cx="3440906" cy="64343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New positions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i="1" dirty="0">
                <a:solidFill>
                  <a:schemeClr val="bg1"/>
                </a:solidFill>
              </a:rPr>
              <a:t>are offered to me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58507" y="2549204"/>
            <a:ext cx="3518237" cy="64343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I seek out and find</a:t>
            </a:r>
            <a:r>
              <a:rPr lang="en-US" sz="1400" b="1" dirty="0">
                <a:solidFill>
                  <a:schemeClr val="bg1"/>
                </a:solidFill>
              </a:rPr>
              <a:t/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new opportunities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071396" y="4094033"/>
            <a:ext cx="3440906" cy="64343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Development focuses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on </a:t>
            </a:r>
            <a:r>
              <a:rPr lang="en-US" sz="1400" b="1" i="1" dirty="0">
                <a:solidFill>
                  <a:schemeClr val="bg1"/>
                </a:solidFill>
              </a:rPr>
              <a:t>senior leaders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60484" y="4092054"/>
            <a:ext cx="3518237" cy="64343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Development is available to 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everyone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71396" y="4868590"/>
            <a:ext cx="3440906" cy="64343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My manager decides </a:t>
            </a:r>
            <a:br>
              <a:rPr lang="en-US" sz="1400" b="1" i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when I am ready for a new position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60484" y="4866610"/>
            <a:ext cx="3518237" cy="64343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I decide </a:t>
            </a:r>
            <a:br>
              <a:rPr lang="en-US" sz="1400" b="1" i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when I’m ready to change roles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71396" y="3322609"/>
            <a:ext cx="3440906" cy="64343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My manager helps me </a:t>
            </a:r>
            <a:br>
              <a:rPr lang="en-US" sz="1400" b="1" i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plan my career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60484" y="3320629"/>
            <a:ext cx="3518237" cy="64343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My manager, mentor, and others </a:t>
            </a:r>
            <a:r>
              <a:rPr lang="en-US" sz="1400" b="1" dirty="0">
                <a:solidFill>
                  <a:schemeClr val="bg1"/>
                </a:solidFill>
              </a:rPr>
              <a:t/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help me find job opportunities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1396" y="5632574"/>
            <a:ext cx="3440906" cy="64343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Taking a new assignment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b="1" i="1" dirty="0">
                <a:solidFill>
                  <a:schemeClr val="bg1"/>
                </a:solidFill>
              </a:rPr>
              <a:t>can be risky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60484" y="5630594"/>
            <a:ext cx="3518237" cy="64343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Moving to a new position is respected </a:t>
            </a:r>
            <a:br>
              <a:rPr lang="en-US" sz="1400" b="1" i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and considered key to growth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5701045" y="1948970"/>
            <a:ext cx="392753" cy="383085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ight Arrow 17"/>
          <p:cNvSpPr/>
          <p:nvPr/>
        </p:nvSpPr>
        <p:spPr>
          <a:xfrm>
            <a:off x="5701045" y="2702499"/>
            <a:ext cx="392753" cy="383085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ight Arrow 18"/>
          <p:cNvSpPr/>
          <p:nvPr/>
        </p:nvSpPr>
        <p:spPr>
          <a:xfrm>
            <a:off x="5701045" y="3475904"/>
            <a:ext cx="392753" cy="383085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ight Arrow 19"/>
          <p:cNvSpPr/>
          <p:nvPr/>
        </p:nvSpPr>
        <p:spPr>
          <a:xfrm>
            <a:off x="5701045" y="4247328"/>
            <a:ext cx="392753" cy="383085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ight Arrow 20"/>
          <p:cNvSpPr/>
          <p:nvPr/>
        </p:nvSpPr>
        <p:spPr>
          <a:xfrm>
            <a:off x="5701045" y="5021885"/>
            <a:ext cx="392753" cy="383085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ight Arrow 21"/>
          <p:cNvSpPr/>
          <p:nvPr/>
        </p:nvSpPr>
        <p:spPr>
          <a:xfrm>
            <a:off x="5701045" y="5783889"/>
            <a:ext cx="392753" cy="383085"/>
          </a:xfrm>
          <a:prstGeom prst="rightArrow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/>
        </p:nvSpPr>
        <p:spPr>
          <a:xfrm>
            <a:off x="2352712" y="1309018"/>
            <a:ext cx="2851855" cy="370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2"/>
              </a:spcBef>
              <a:buSzPct val="100000"/>
            </a:pPr>
            <a:r>
              <a:rPr lang="en-US" sz="2406" b="1" dirty="0">
                <a:solidFill>
                  <a:schemeClr val="accent2"/>
                </a:solidFill>
              </a:rPr>
              <a:t>Traditional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33860" y="1309018"/>
            <a:ext cx="2851855" cy="370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2"/>
              </a:spcBef>
              <a:buSzPct val="100000"/>
            </a:pPr>
            <a:r>
              <a:rPr lang="en-US" sz="2406" b="1" dirty="0">
                <a:solidFill>
                  <a:schemeClr val="accent3"/>
                </a:solidFill>
              </a:rPr>
              <a:t>Today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xmlns="" id="{A0203C5A-9E8A-4F93-8FE5-29DD3C63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02586"/>
            <a:ext cx="11252200" cy="698501"/>
          </a:xfrm>
        </p:spPr>
        <p:txBody>
          <a:bodyPr/>
          <a:lstStyle/>
          <a:p>
            <a:r>
              <a:rPr lang="en-US" dirty="0"/>
              <a:t>A New Model for Careers</a:t>
            </a:r>
          </a:p>
        </p:txBody>
      </p:sp>
    </p:spTree>
    <p:extLst>
      <p:ext uri="{BB962C8B-B14F-4D97-AF65-F5344CB8AC3E}">
        <p14:creationId xmlns:p14="http://schemas.microsoft.com/office/powerpoint/2010/main" val="803249601"/>
      </p:ext>
    </p:extLst>
  </p:cSld>
  <p:clrMapOvr>
    <a:masterClrMapping/>
  </p:clrMapOvr>
  <p:transition xmlns:p14="http://schemas.microsoft.com/office/powerpoint/2010/main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65">
            <a:extLst>
              <a:ext uri="{FF2B5EF4-FFF2-40B4-BE49-F238E27FC236}">
                <a16:creationId xmlns:a16="http://schemas.microsoft.com/office/drawing/2014/main" xmlns="" id="{6D68E1BE-31FA-4CF2-AC9B-AE98C36C3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63" y="948742"/>
            <a:ext cx="4552513" cy="3875480"/>
          </a:xfrm>
          <a:prstGeom prst="ellipse">
            <a:avLst/>
          </a:prstGeom>
          <a:noFill/>
          <a:ln w="9525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96C28C3-1263-4AB4-B013-15D7978667B3}"/>
              </a:ext>
            </a:extLst>
          </p:cNvPr>
          <p:cNvGrpSpPr/>
          <p:nvPr/>
        </p:nvGrpSpPr>
        <p:grpSpPr>
          <a:xfrm>
            <a:off x="3830661" y="928862"/>
            <a:ext cx="4552513" cy="3875480"/>
            <a:chOff x="3830661" y="928862"/>
            <a:chExt cx="4552513" cy="3875480"/>
          </a:xfrm>
        </p:grpSpPr>
        <p:sp>
          <p:nvSpPr>
            <p:cNvPr id="37" name="Oval 65">
              <a:extLst>
                <a:ext uri="{FF2B5EF4-FFF2-40B4-BE49-F238E27FC236}">
                  <a16:creationId xmlns:a16="http://schemas.microsoft.com/office/drawing/2014/main" xmlns="" id="{8363B9D5-E6A8-40A6-A177-FD719B4B6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661" y="928862"/>
              <a:ext cx="4552513" cy="3875480"/>
            </a:xfrm>
            <a:prstGeom prst="ellipse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 Box 11">
              <a:extLst>
                <a:ext uri="{FF2B5EF4-FFF2-40B4-BE49-F238E27FC236}">
                  <a16:creationId xmlns:a16="http://schemas.microsoft.com/office/drawing/2014/main" xmlns="" id="{ECD87874-5712-47B8-9630-95399B0B58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4729" y="1204593"/>
              <a:ext cx="2525969" cy="646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7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Society’s</a:t>
              </a:r>
              <a:br>
                <a:rPr lang="en-US" sz="17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7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Needs and Demands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23950" y="1710692"/>
            <a:ext cx="8261860" cy="4405907"/>
            <a:chOff x="1946276" y="1509822"/>
            <a:chExt cx="8640062" cy="4607595"/>
          </a:xfrm>
        </p:grpSpPr>
        <p:sp>
          <p:nvSpPr>
            <p:cNvPr id="6" name="Oval 65"/>
            <p:cNvSpPr>
              <a:spLocks noChangeArrowheads="1"/>
            </p:cNvSpPr>
            <p:nvPr/>
          </p:nvSpPr>
          <p:spPr bwMode="auto">
            <a:xfrm>
              <a:off x="2190751" y="1893890"/>
              <a:ext cx="4760913" cy="4052887"/>
            </a:xfrm>
            <a:prstGeom prst="ellipse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617912" y="3123195"/>
              <a:ext cx="1770062" cy="1544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Desired competencies (knowledge, 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behavior, </a:t>
              </a:r>
              <a:b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skills)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positions &amp; opportunities</a:t>
              </a:r>
            </a:p>
          </p:txBody>
        </p:sp>
        <p:sp>
          <p:nvSpPr>
            <p:cNvPr id="8" name="Oval 67"/>
            <p:cNvSpPr>
              <a:spLocks noChangeArrowheads="1"/>
            </p:cNvSpPr>
            <p:nvPr/>
          </p:nvSpPr>
          <p:spPr bwMode="auto">
            <a:xfrm>
              <a:off x="5426075" y="1920875"/>
              <a:ext cx="4673600" cy="4000500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r"/>
              <a:endParaRPr lang="en-US" sz="1399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6529388" y="2108201"/>
              <a:ext cx="2641600" cy="67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7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Individual</a:t>
              </a:r>
              <a:br>
                <a:rPr lang="en-US" sz="17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7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needs/desires</a:t>
              </a:r>
              <a:endParaRPr lang="en-US" sz="17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165350" y="4872040"/>
              <a:ext cx="132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Vision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108200" y="3138487"/>
              <a:ext cx="1320800" cy="1069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 initiatives</a:t>
              </a:r>
            </a:p>
            <a:p>
              <a:pPr algn="r" eaLnBrk="1" hangingPunct="1">
                <a:spcBef>
                  <a:spcPct val="500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Desired business outcomes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2108200" y="2822576"/>
              <a:ext cx="132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Values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165350" y="4554540"/>
              <a:ext cx="1320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Mission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459164" y="2078752"/>
              <a:ext cx="2162175" cy="707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7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Organization </a:t>
              </a: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needs</a:t>
              </a:r>
              <a:r>
                <a:rPr lang="en-US" sz="17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6" name="AutoShape 12"/>
            <p:cNvSpPr>
              <a:spLocks/>
            </p:cNvSpPr>
            <p:nvPr/>
          </p:nvSpPr>
          <p:spPr bwMode="auto">
            <a:xfrm>
              <a:off x="3135316" y="2753682"/>
              <a:ext cx="638175" cy="2639058"/>
            </a:xfrm>
            <a:prstGeom prst="rightBrace">
              <a:avLst>
                <a:gd name="adj1" fmla="val 31281"/>
                <a:gd name="adj2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3641727" y="4084637"/>
              <a:ext cx="3921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8788400" y="3848498"/>
              <a:ext cx="1538288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Mobility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6880227" y="4143377"/>
              <a:ext cx="1654175" cy="2895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Strengths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6880227" y="3533775"/>
              <a:ext cx="1654175" cy="4826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Development needs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8788403" y="4137423"/>
              <a:ext cx="1408113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Career aspirations</a:t>
              </a:r>
            </a:p>
          </p:txBody>
        </p:sp>
        <p:sp>
          <p:nvSpPr>
            <p:cNvPr id="22" name="AutoShape 20"/>
            <p:cNvSpPr>
              <a:spLocks/>
            </p:cNvSpPr>
            <p:nvPr/>
          </p:nvSpPr>
          <p:spPr bwMode="auto">
            <a:xfrm flipH="1">
              <a:off x="8362950" y="3157539"/>
              <a:ext cx="635000" cy="1809751"/>
            </a:xfrm>
            <a:prstGeom prst="rightBrace">
              <a:avLst>
                <a:gd name="adj1" fmla="val 23750"/>
                <a:gd name="adj2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8120063" y="4065588"/>
              <a:ext cx="39211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8763000" y="3299223"/>
              <a:ext cx="1295400" cy="2735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Annual goals</a:t>
              </a:r>
            </a:p>
          </p:txBody>
        </p:sp>
        <p:sp>
          <p:nvSpPr>
            <p:cNvPr id="25" name="AutoShape 29"/>
            <p:cNvSpPr>
              <a:spLocks noChangeArrowheads="1"/>
            </p:cNvSpPr>
            <p:nvPr/>
          </p:nvSpPr>
          <p:spPr bwMode="auto">
            <a:xfrm>
              <a:off x="1946276" y="1509822"/>
              <a:ext cx="1539875" cy="653246"/>
            </a:xfrm>
            <a:prstGeom prst="wedgeRectCallout">
              <a:avLst>
                <a:gd name="adj1" fmla="val 44735"/>
                <a:gd name="adj2" fmla="val 90453"/>
              </a:avLst>
            </a:prstGeom>
            <a:solidFill>
              <a:srgbClr val="A6A6A6"/>
            </a:soli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399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Succession</a:t>
              </a:r>
              <a:br>
                <a:rPr lang="en-US" sz="1399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</a:br>
              <a:r>
                <a:rPr lang="en-US" sz="1399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management</a:t>
              </a:r>
            </a:p>
          </p:txBody>
        </p:sp>
        <p:sp>
          <p:nvSpPr>
            <p:cNvPr id="26" name="AutoShape 30"/>
            <p:cNvSpPr>
              <a:spLocks noChangeArrowheads="1"/>
            </p:cNvSpPr>
            <p:nvPr/>
          </p:nvSpPr>
          <p:spPr bwMode="auto">
            <a:xfrm>
              <a:off x="8997950" y="1509822"/>
              <a:ext cx="1588388" cy="653246"/>
            </a:xfrm>
            <a:prstGeom prst="wedgeRectCallout">
              <a:avLst>
                <a:gd name="adj1" fmla="val -51263"/>
                <a:gd name="adj2" fmla="val 123338"/>
              </a:avLst>
            </a:prstGeom>
            <a:solidFill>
              <a:srgbClr val="A6A6A6"/>
            </a:solidFill>
            <a:ln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399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Career</a:t>
              </a:r>
              <a:br>
                <a:rPr lang="en-US" sz="1399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</a:br>
              <a:r>
                <a:rPr lang="en-US" sz="1399" b="1" dirty="0">
                  <a:solidFill>
                    <a:schemeClr val="bg1"/>
                  </a:solidFill>
                  <a:latin typeface="Arial" panose="020B0604020202020204" pitchFamily="34" charset="0"/>
                  <a:cs typeface="Arial" pitchFamily="34" charset="0"/>
                </a:rPr>
                <a:t>development</a:t>
              </a:r>
            </a:p>
          </p:txBody>
        </p:sp>
        <p:sp>
          <p:nvSpPr>
            <p:cNvPr id="27" name="AutoShape 4"/>
            <p:cNvSpPr>
              <a:spLocks noChangeAspect="1" noChangeArrowheads="1" noTextEdit="1"/>
            </p:cNvSpPr>
            <p:nvPr/>
          </p:nvSpPr>
          <p:spPr bwMode="auto">
            <a:xfrm>
              <a:off x="5421313" y="2439990"/>
              <a:ext cx="1516062" cy="2952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5421313" y="2439990"/>
              <a:ext cx="1516062" cy="2952751"/>
            </a:xfrm>
            <a:custGeom>
              <a:avLst/>
              <a:gdLst/>
              <a:ahLst/>
              <a:cxnLst>
                <a:cxn ang="0">
                  <a:pos x="955" y="929"/>
                </a:cxn>
                <a:cxn ang="0">
                  <a:pos x="953" y="862"/>
                </a:cxn>
                <a:cxn ang="0">
                  <a:pos x="946" y="794"/>
                </a:cxn>
                <a:cxn ang="0">
                  <a:pos x="922" y="662"/>
                </a:cxn>
                <a:cxn ang="0">
                  <a:pos x="882" y="536"/>
                </a:cxn>
                <a:cxn ang="0">
                  <a:pos x="827" y="414"/>
                </a:cxn>
                <a:cxn ang="0">
                  <a:pos x="759" y="298"/>
                </a:cxn>
                <a:cxn ang="0">
                  <a:pos x="678" y="191"/>
                </a:cxn>
                <a:cxn ang="0">
                  <a:pos x="584" y="90"/>
                </a:cxn>
                <a:cxn ang="0">
                  <a:pos x="480" y="0"/>
                </a:cxn>
                <a:cxn ang="0">
                  <a:pos x="426" y="43"/>
                </a:cxn>
                <a:cxn ang="0">
                  <a:pos x="326" y="139"/>
                </a:cxn>
                <a:cxn ang="0">
                  <a:pos x="237" y="243"/>
                </a:cxn>
                <a:cxn ang="0">
                  <a:pos x="161" y="354"/>
                </a:cxn>
                <a:cxn ang="0">
                  <a:pos x="99" y="472"/>
                </a:cxn>
                <a:cxn ang="0">
                  <a:pos x="52" y="596"/>
                </a:cxn>
                <a:cxn ang="0">
                  <a:pos x="19" y="726"/>
                </a:cxn>
                <a:cxn ang="0">
                  <a:pos x="9" y="792"/>
                </a:cxn>
                <a:cxn ang="0">
                  <a:pos x="2" y="860"/>
                </a:cxn>
                <a:cxn ang="0">
                  <a:pos x="0" y="929"/>
                </a:cxn>
                <a:cxn ang="0">
                  <a:pos x="0" y="964"/>
                </a:cxn>
                <a:cxn ang="0">
                  <a:pos x="3" y="1031"/>
                </a:cxn>
                <a:cxn ang="0">
                  <a:pos x="12" y="1099"/>
                </a:cxn>
                <a:cxn ang="0">
                  <a:pos x="33" y="1198"/>
                </a:cxn>
                <a:cxn ang="0">
                  <a:pos x="73" y="1324"/>
                </a:cxn>
                <a:cxn ang="0">
                  <a:pos x="128" y="1446"/>
                </a:cxn>
                <a:cxn ang="0">
                  <a:pos x="198" y="1562"/>
                </a:cxn>
                <a:cxn ang="0">
                  <a:pos x="281" y="1669"/>
                </a:cxn>
                <a:cxn ang="0">
                  <a:pos x="374" y="1768"/>
                </a:cxn>
                <a:cxn ang="0">
                  <a:pos x="480" y="1860"/>
                </a:cxn>
                <a:cxn ang="0">
                  <a:pos x="534" y="1815"/>
                </a:cxn>
                <a:cxn ang="0">
                  <a:pos x="633" y="1718"/>
                </a:cxn>
                <a:cxn ang="0">
                  <a:pos x="719" y="1614"/>
                </a:cxn>
                <a:cxn ang="0">
                  <a:pos x="794" y="1503"/>
                </a:cxn>
                <a:cxn ang="0">
                  <a:pos x="856" y="1385"/>
                </a:cxn>
                <a:cxn ang="0">
                  <a:pos x="903" y="1260"/>
                </a:cxn>
                <a:cxn ang="0">
                  <a:pos x="936" y="1132"/>
                </a:cxn>
                <a:cxn ang="0">
                  <a:pos x="950" y="1031"/>
                </a:cxn>
                <a:cxn ang="0">
                  <a:pos x="955" y="964"/>
                </a:cxn>
                <a:cxn ang="0">
                  <a:pos x="955" y="929"/>
                </a:cxn>
              </a:cxnLst>
              <a:rect l="0" t="0" r="r" b="b"/>
              <a:pathLst>
                <a:path w="955" h="1860">
                  <a:moveTo>
                    <a:pt x="955" y="929"/>
                  </a:moveTo>
                  <a:lnTo>
                    <a:pt x="955" y="929"/>
                  </a:lnTo>
                  <a:lnTo>
                    <a:pt x="955" y="894"/>
                  </a:lnTo>
                  <a:lnTo>
                    <a:pt x="953" y="862"/>
                  </a:lnTo>
                  <a:lnTo>
                    <a:pt x="950" y="827"/>
                  </a:lnTo>
                  <a:lnTo>
                    <a:pt x="946" y="794"/>
                  </a:lnTo>
                  <a:lnTo>
                    <a:pt x="936" y="726"/>
                  </a:lnTo>
                  <a:lnTo>
                    <a:pt x="922" y="662"/>
                  </a:lnTo>
                  <a:lnTo>
                    <a:pt x="903" y="598"/>
                  </a:lnTo>
                  <a:lnTo>
                    <a:pt x="882" y="536"/>
                  </a:lnTo>
                  <a:lnTo>
                    <a:pt x="856" y="473"/>
                  </a:lnTo>
                  <a:lnTo>
                    <a:pt x="827" y="414"/>
                  </a:lnTo>
                  <a:lnTo>
                    <a:pt x="794" y="355"/>
                  </a:lnTo>
                  <a:lnTo>
                    <a:pt x="759" y="298"/>
                  </a:lnTo>
                  <a:lnTo>
                    <a:pt x="719" y="244"/>
                  </a:lnTo>
                  <a:lnTo>
                    <a:pt x="678" y="191"/>
                  </a:lnTo>
                  <a:lnTo>
                    <a:pt x="633" y="140"/>
                  </a:lnTo>
                  <a:lnTo>
                    <a:pt x="584" y="90"/>
                  </a:lnTo>
                  <a:lnTo>
                    <a:pt x="534" y="43"/>
                  </a:lnTo>
                  <a:lnTo>
                    <a:pt x="480" y="0"/>
                  </a:lnTo>
                  <a:lnTo>
                    <a:pt x="480" y="0"/>
                  </a:lnTo>
                  <a:lnTo>
                    <a:pt x="426" y="43"/>
                  </a:lnTo>
                  <a:lnTo>
                    <a:pt x="374" y="90"/>
                  </a:lnTo>
                  <a:lnTo>
                    <a:pt x="326" y="139"/>
                  </a:lnTo>
                  <a:lnTo>
                    <a:pt x="281" y="191"/>
                  </a:lnTo>
                  <a:lnTo>
                    <a:pt x="237" y="243"/>
                  </a:lnTo>
                  <a:lnTo>
                    <a:pt x="198" y="298"/>
                  </a:lnTo>
                  <a:lnTo>
                    <a:pt x="161" y="354"/>
                  </a:lnTo>
                  <a:lnTo>
                    <a:pt x="128" y="413"/>
                  </a:lnTo>
                  <a:lnTo>
                    <a:pt x="99" y="472"/>
                  </a:lnTo>
                  <a:lnTo>
                    <a:pt x="73" y="534"/>
                  </a:lnTo>
                  <a:lnTo>
                    <a:pt x="52" y="596"/>
                  </a:lnTo>
                  <a:lnTo>
                    <a:pt x="33" y="660"/>
                  </a:lnTo>
                  <a:lnTo>
                    <a:pt x="19" y="726"/>
                  </a:lnTo>
                  <a:lnTo>
                    <a:pt x="12" y="759"/>
                  </a:lnTo>
                  <a:lnTo>
                    <a:pt x="9" y="792"/>
                  </a:lnTo>
                  <a:lnTo>
                    <a:pt x="3" y="827"/>
                  </a:lnTo>
                  <a:lnTo>
                    <a:pt x="2" y="860"/>
                  </a:lnTo>
                  <a:lnTo>
                    <a:pt x="0" y="894"/>
                  </a:lnTo>
                  <a:lnTo>
                    <a:pt x="0" y="929"/>
                  </a:lnTo>
                  <a:lnTo>
                    <a:pt x="0" y="929"/>
                  </a:lnTo>
                  <a:lnTo>
                    <a:pt x="0" y="964"/>
                  </a:lnTo>
                  <a:lnTo>
                    <a:pt x="2" y="998"/>
                  </a:lnTo>
                  <a:lnTo>
                    <a:pt x="3" y="1031"/>
                  </a:lnTo>
                  <a:lnTo>
                    <a:pt x="9" y="1066"/>
                  </a:lnTo>
                  <a:lnTo>
                    <a:pt x="12" y="1099"/>
                  </a:lnTo>
                  <a:lnTo>
                    <a:pt x="19" y="1132"/>
                  </a:lnTo>
                  <a:lnTo>
                    <a:pt x="33" y="1198"/>
                  </a:lnTo>
                  <a:lnTo>
                    <a:pt x="52" y="1262"/>
                  </a:lnTo>
                  <a:lnTo>
                    <a:pt x="73" y="1324"/>
                  </a:lnTo>
                  <a:lnTo>
                    <a:pt x="99" y="1387"/>
                  </a:lnTo>
                  <a:lnTo>
                    <a:pt x="128" y="1446"/>
                  </a:lnTo>
                  <a:lnTo>
                    <a:pt x="161" y="1505"/>
                  </a:lnTo>
                  <a:lnTo>
                    <a:pt x="198" y="1562"/>
                  </a:lnTo>
                  <a:lnTo>
                    <a:pt x="237" y="1616"/>
                  </a:lnTo>
                  <a:lnTo>
                    <a:pt x="281" y="1669"/>
                  </a:lnTo>
                  <a:lnTo>
                    <a:pt x="326" y="1720"/>
                  </a:lnTo>
                  <a:lnTo>
                    <a:pt x="374" y="1768"/>
                  </a:lnTo>
                  <a:lnTo>
                    <a:pt x="426" y="1815"/>
                  </a:lnTo>
                  <a:lnTo>
                    <a:pt x="480" y="1860"/>
                  </a:lnTo>
                  <a:lnTo>
                    <a:pt x="480" y="1860"/>
                  </a:lnTo>
                  <a:lnTo>
                    <a:pt x="534" y="1815"/>
                  </a:lnTo>
                  <a:lnTo>
                    <a:pt x="584" y="1768"/>
                  </a:lnTo>
                  <a:lnTo>
                    <a:pt x="633" y="1718"/>
                  </a:lnTo>
                  <a:lnTo>
                    <a:pt x="678" y="1668"/>
                  </a:lnTo>
                  <a:lnTo>
                    <a:pt x="719" y="1614"/>
                  </a:lnTo>
                  <a:lnTo>
                    <a:pt x="759" y="1560"/>
                  </a:lnTo>
                  <a:lnTo>
                    <a:pt x="794" y="1503"/>
                  </a:lnTo>
                  <a:lnTo>
                    <a:pt x="827" y="1444"/>
                  </a:lnTo>
                  <a:lnTo>
                    <a:pt x="856" y="1385"/>
                  </a:lnTo>
                  <a:lnTo>
                    <a:pt x="882" y="1323"/>
                  </a:lnTo>
                  <a:lnTo>
                    <a:pt x="903" y="1260"/>
                  </a:lnTo>
                  <a:lnTo>
                    <a:pt x="922" y="1196"/>
                  </a:lnTo>
                  <a:lnTo>
                    <a:pt x="936" y="1132"/>
                  </a:lnTo>
                  <a:lnTo>
                    <a:pt x="946" y="1064"/>
                  </a:lnTo>
                  <a:lnTo>
                    <a:pt x="950" y="1031"/>
                  </a:lnTo>
                  <a:lnTo>
                    <a:pt x="953" y="997"/>
                  </a:lnTo>
                  <a:lnTo>
                    <a:pt x="955" y="964"/>
                  </a:lnTo>
                  <a:lnTo>
                    <a:pt x="955" y="929"/>
                  </a:lnTo>
                  <a:lnTo>
                    <a:pt x="955" y="92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34"/>
            <p:cNvSpPr txBox="1">
              <a:spLocks noChangeArrowheads="1"/>
            </p:cNvSpPr>
            <p:nvPr/>
          </p:nvSpPr>
          <p:spPr bwMode="auto">
            <a:xfrm>
              <a:off x="5611056" y="3353675"/>
              <a:ext cx="1201936" cy="6757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Individual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Development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 (IDP)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962153" y="5554664"/>
              <a:ext cx="8107363" cy="562753"/>
              <a:chOff x="438152" y="5554663"/>
              <a:chExt cx="8107363" cy="562753"/>
            </a:xfrm>
            <a:solidFill>
              <a:schemeClr val="accent5">
                <a:lumMod val="50000"/>
              </a:schemeClr>
            </a:solidFill>
            <a:effectLst/>
          </p:grpSpPr>
          <p:sp>
            <p:nvSpPr>
              <p:cNvPr id="31" name="AutoShape 33"/>
              <p:cNvSpPr>
                <a:spLocks noChangeArrowheads="1"/>
              </p:cNvSpPr>
              <p:nvPr/>
            </p:nvSpPr>
            <p:spPr bwMode="auto">
              <a:xfrm>
                <a:off x="438152" y="5554663"/>
                <a:ext cx="1274763" cy="482600"/>
              </a:xfrm>
              <a:prstGeom prst="wedgeRectCallout">
                <a:avLst>
                  <a:gd name="adj1" fmla="val 28881"/>
                  <a:gd name="adj2" fmla="val -133361"/>
                </a:avLst>
              </a:prstGeom>
              <a:solidFill>
                <a:srgbClr val="A6A6A6"/>
              </a:solidFill>
              <a:ln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itchFamily="34" charset="0"/>
                  </a:rPr>
                  <a:t>Strategic competencies</a:t>
                </a:r>
              </a:p>
            </p:txBody>
          </p:sp>
          <p:sp>
            <p:nvSpPr>
              <p:cNvPr id="32" name="AutoShape 34"/>
              <p:cNvSpPr>
                <a:spLocks noChangeArrowheads="1"/>
              </p:cNvSpPr>
              <p:nvPr/>
            </p:nvSpPr>
            <p:spPr bwMode="auto">
              <a:xfrm>
                <a:off x="2759076" y="5649082"/>
                <a:ext cx="1274763" cy="468334"/>
              </a:xfrm>
              <a:prstGeom prst="wedgeRectCallout">
                <a:avLst>
                  <a:gd name="adj1" fmla="val -25046"/>
                  <a:gd name="adj2" fmla="val -116392"/>
                </a:avLst>
              </a:prstGeom>
              <a:solidFill>
                <a:srgbClr val="A6A6A6"/>
              </a:solidFill>
              <a:ln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1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Workforce</a:t>
                </a:r>
              </a:p>
              <a:p>
                <a:pPr algn="ctr" eaLnBrk="1" hangingPunct="1">
                  <a:defRPr/>
                </a:pPr>
                <a:r>
                  <a:rPr lang="en-US" sz="11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planning </a:t>
                </a:r>
              </a:p>
            </p:txBody>
          </p:sp>
          <p:sp>
            <p:nvSpPr>
              <p:cNvPr id="33" name="AutoShape 35"/>
              <p:cNvSpPr>
                <a:spLocks noChangeArrowheads="1"/>
              </p:cNvSpPr>
              <p:nvPr/>
            </p:nvSpPr>
            <p:spPr bwMode="auto">
              <a:xfrm>
                <a:off x="7270752" y="5554663"/>
                <a:ext cx="1274763" cy="509587"/>
              </a:xfrm>
              <a:prstGeom prst="wedgeRectCallout">
                <a:avLst>
                  <a:gd name="adj1" fmla="val -50324"/>
                  <a:gd name="adj2" fmla="val -120881"/>
                </a:avLst>
              </a:prstGeom>
              <a:solidFill>
                <a:srgbClr val="A6A6A6"/>
              </a:solidFill>
              <a:ln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itchFamily="34" charset="0"/>
                  </a:rPr>
                  <a:t>Performance</a:t>
                </a:r>
                <a:br>
                  <a:rPr 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itchFamily="34" charset="0"/>
                  </a:rPr>
                  <a:t>management</a:t>
                </a:r>
              </a:p>
            </p:txBody>
          </p:sp>
          <p:sp>
            <p:nvSpPr>
              <p:cNvPr id="34" name="AutoShape 36"/>
              <p:cNvSpPr>
                <a:spLocks noChangeArrowheads="1"/>
              </p:cNvSpPr>
              <p:nvPr/>
            </p:nvSpPr>
            <p:spPr bwMode="auto">
              <a:xfrm>
                <a:off x="5061744" y="5607828"/>
                <a:ext cx="1274762" cy="509587"/>
              </a:xfrm>
              <a:prstGeom prst="wedgeRectCallout">
                <a:avLst>
                  <a:gd name="adj1" fmla="val -30102"/>
                  <a:gd name="adj2" fmla="val -112449"/>
                </a:avLst>
              </a:prstGeom>
              <a:solidFill>
                <a:srgbClr val="A6A6A6"/>
              </a:solidFill>
              <a:ln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itchFamily="34" charset="0"/>
                  </a:rPr>
                  <a:t>Development</a:t>
                </a:r>
                <a:br>
                  <a:rPr 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itchFamily="34" charset="0"/>
                  </a:rPr>
                  <a:t>planning</a:t>
                </a:r>
              </a:p>
            </p:txBody>
          </p:sp>
        </p:grpSp>
        <p:sp>
          <p:nvSpPr>
            <p:cNvPr id="35" name="Line 21"/>
            <p:cNvSpPr>
              <a:spLocks noChangeShapeType="1"/>
            </p:cNvSpPr>
            <p:nvPr/>
          </p:nvSpPr>
          <p:spPr bwMode="auto">
            <a:xfrm flipH="1">
              <a:off x="6766490" y="4109830"/>
              <a:ext cx="3921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5246688" y="4109830"/>
              <a:ext cx="39211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2EC144-71ED-4064-A954-6E19924A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New Career Models</a:t>
            </a:r>
          </a:p>
        </p:txBody>
      </p:sp>
    </p:spTree>
    <p:extLst>
      <p:ext uri="{BB962C8B-B14F-4D97-AF65-F5344CB8AC3E}">
        <p14:creationId xmlns:p14="http://schemas.microsoft.com/office/powerpoint/2010/main" val="543471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10954" y="6477001"/>
            <a:ext cx="307975" cy="92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800"/>
              </a:spcBef>
              <a:buSzPct val="100000"/>
            </a:pPr>
            <a:fld id="{C58DF478-B544-4ED8-9ED4-6A2648E2D233}" type="slidenum">
              <a:rPr lang="en-US" sz="600">
                <a:solidFill>
                  <a:srgbClr val="FFFFFF"/>
                </a:solidFill>
              </a:rPr>
              <a:pPr algn="r">
                <a:spcBef>
                  <a:spcPts val="800"/>
                </a:spcBef>
                <a:buSzPct val="100000"/>
              </a:pPr>
              <a:t>29</a:t>
            </a:fld>
            <a:endParaRPr lang="en-US" sz="6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90737" y="2261172"/>
            <a:ext cx="3943684" cy="2436235"/>
            <a:chOff x="3743158" y="1801554"/>
            <a:chExt cx="4531895" cy="243623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743158" y="4237789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43158" y="1801554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 txBox="1">
            <a:spLocks/>
          </p:cNvSpPr>
          <p:nvPr/>
        </p:nvSpPr>
        <p:spPr bwMode="gray">
          <a:xfrm>
            <a:off x="919851" y="2640999"/>
            <a:ext cx="9951658" cy="15919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An Intense</a:t>
            </a:r>
            <a:br>
              <a:rPr lang="en-US" sz="5000" b="1" dirty="0"/>
            </a:br>
            <a:r>
              <a:rPr lang="en-US" sz="5000" b="1" dirty="0"/>
              <a:t>Thirst for Trust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3CF37CC-BC09-47A5-A562-E32B0965BD03}"/>
              </a:ext>
            </a:extLst>
          </p:cNvPr>
          <p:cNvSpPr/>
          <p:nvPr/>
        </p:nvSpPr>
        <p:spPr bwMode="auto">
          <a:xfrm>
            <a:off x="1596886" y="1991642"/>
            <a:ext cx="649357" cy="64935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pitchFamily="28" charset="-12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01907249"/>
      </p:ext>
    </p:extLst>
  </p:cSld>
  <p:clrMapOvr>
    <a:masterClrMapping/>
  </p:clrMapOvr>
  <p:transition xmlns:p14="http://schemas.microsoft.com/office/powerpoint/2010/main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10954" y="6477001"/>
            <a:ext cx="307975" cy="92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800"/>
              </a:spcBef>
              <a:buSzPct val="100000"/>
            </a:pPr>
            <a:fld id="{C58DF478-B544-4ED8-9ED4-6A2648E2D233}" type="slidenum">
              <a:rPr lang="en-US" sz="600">
                <a:solidFill>
                  <a:srgbClr val="FFFFFF"/>
                </a:solidFill>
              </a:rPr>
              <a:pPr algn="r">
                <a:spcBef>
                  <a:spcPts val="800"/>
                </a:spcBef>
                <a:buSzPct val="100000"/>
              </a:pPr>
              <a:t>3</a:t>
            </a:fld>
            <a:endParaRPr lang="en-US" sz="6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90737" y="2261172"/>
            <a:ext cx="3943684" cy="2436235"/>
            <a:chOff x="3743158" y="1801554"/>
            <a:chExt cx="4531895" cy="243623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743158" y="4237789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43158" y="1801554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 txBox="1">
            <a:spLocks/>
          </p:cNvSpPr>
          <p:nvPr/>
        </p:nvSpPr>
        <p:spPr bwMode="gray">
          <a:xfrm>
            <a:off x="919851" y="2640999"/>
            <a:ext cx="9951658" cy="15919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A New World of Work</a:t>
            </a:r>
          </a:p>
          <a:p>
            <a:pPr algn="ctr"/>
            <a:r>
              <a:rPr lang="en-US" sz="5000" b="1" dirty="0"/>
              <a:t>Talent in The Age of Machines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0A0866C-F453-4047-9DDD-5A8E68D16385}"/>
              </a:ext>
            </a:extLst>
          </p:cNvPr>
          <p:cNvSpPr/>
          <p:nvPr/>
        </p:nvSpPr>
        <p:spPr bwMode="auto">
          <a:xfrm>
            <a:off x="1762539" y="2393694"/>
            <a:ext cx="649357" cy="64935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pitchFamily="28" charset="-128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076036"/>
      </p:ext>
    </p:extLst>
  </p:cSld>
  <p:clrMapOvr>
    <a:masterClrMapping/>
  </p:clrMapOvr>
  <p:transition xmlns:p14="http://schemas.microsoft.com/office/powerpoint/2010/main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978F8-4A8C-48EF-A332-5520B1880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02586"/>
            <a:ext cx="11252200" cy="698501"/>
          </a:xfrm>
        </p:spPr>
        <p:txBody>
          <a:bodyPr/>
          <a:lstStyle/>
          <a:p>
            <a:r>
              <a:rPr lang="en-US" dirty="0"/>
              <a:t>Trust Is The New Business Currency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AB04D85-C1AC-4E3C-89F8-B085C56496C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1331913"/>
            <a:ext cx="6472238" cy="692150"/>
          </a:xfrm>
          <a:prstGeom prst="rect">
            <a:avLst/>
          </a:prstGeom>
        </p:spPr>
        <p:txBody>
          <a:bodyPr lIns="0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Majority believe the system is failing: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7281973-DAB8-4939-96B7-6026206ACC8D}"/>
              </a:ext>
            </a:extLst>
          </p:cNvPr>
          <p:cNvSpPr/>
          <p:nvPr/>
        </p:nvSpPr>
        <p:spPr>
          <a:xfrm>
            <a:off x="385676" y="6222420"/>
            <a:ext cx="43737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cs typeface="Arial" panose="020B0604020202020204" pitchFamily="34" charset="0"/>
                <a:hlinkClick r:id="rId3"/>
              </a:rPr>
              <a:t>https://www.edelman.com/research/2019-trust-barometer-global-results</a:t>
            </a:r>
            <a:r>
              <a:rPr lang="en-US" sz="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905C11E-81F7-4525-B031-529DC74D1458}"/>
              </a:ext>
            </a:extLst>
          </p:cNvPr>
          <p:cNvGrpSpPr/>
          <p:nvPr/>
        </p:nvGrpSpPr>
        <p:grpSpPr>
          <a:xfrm>
            <a:off x="-176107" y="1330833"/>
            <a:ext cx="5441564" cy="4236806"/>
            <a:chOff x="-169334" y="1335953"/>
            <a:chExt cx="5441564" cy="4236806"/>
          </a:xfrm>
        </p:grpSpPr>
        <p:sp>
          <p:nvSpPr>
            <p:cNvPr id="43" name="Content Placeholder 6">
              <a:extLst>
                <a:ext uri="{FF2B5EF4-FFF2-40B4-BE49-F238E27FC236}">
                  <a16:creationId xmlns:a16="http://schemas.microsoft.com/office/drawing/2014/main" xmlns="" id="{9B7730B1-8F79-4B25-B385-74053E4D9A05}"/>
                </a:ext>
              </a:extLst>
            </p:cNvPr>
            <p:cNvSpPr txBox="1">
              <a:spLocks/>
            </p:cNvSpPr>
            <p:nvPr/>
          </p:nvSpPr>
          <p:spPr>
            <a:xfrm>
              <a:off x="6773" y="4977657"/>
              <a:ext cx="4370010" cy="5951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/>
                <a:t>The system</a:t>
              </a:r>
              <a:br>
                <a:rPr lang="en-US" b="1" dirty="0"/>
              </a:br>
              <a:r>
                <a:rPr lang="en-US" b="1" dirty="0"/>
                <a:t>is failing me</a:t>
              </a:r>
            </a:p>
          </p:txBody>
        </p:sp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xmlns="" id="{5A313B2E-8778-7D4E-B05B-FEFCEA25A41A}"/>
                </a:ext>
              </a:extLst>
            </p:cNvPr>
            <p:cNvGraphicFramePr/>
            <p:nvPr>
              <p:extLst/>
            </p:nvPr>
          </p:nvGraphicFramePr>
          <p:xfrm>
            <a:off x="-169334" y="1335953"/>
            <a:ext cx="5441564" cy="32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CDDC304-8EA9-CA4C-AF20-303C3E1C9E63}"/>
                </a:ext>
              </a:extLst>
            </p:cNvPr>
            <p:cNvSpPr txBox="1"/>
            <p:nvPr/>
          </p:nvSpPr>
          <p:spPr>
            <a:xfrm>
              <a:off x="1201115" y="2786947"/>
              <a:ext cx="2041777" cy="984885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</a:rPr>
                <a:t>46%</a:t>
              </a:r>
              <a:br>
                <a:rPr lang="en-US" sz="3200" b="1" dirty="0">
                  <a:solidFill>
                    <a:schemeClr val="accent5">
                      <a:lumMod val="50000"/>
                    </a:schemeClr>
                  </a:solidFill>
                </a:rPr>
              </a:b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</a:rPr>
                <a:t>Believe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F365817-49C7-47BC-8B87-F5D868DCBC72}"/>
              </a:ext>
            </a:extLst>
          </p:cNvPr>
          <p:cNvGrpSpPr/>
          <p:nvPr/>
        </p:nvGrpSpPr>
        <p:grpSpPr>
          <a:xfrm>
            <a:off x="7303977" y="1326734"/>
            <a:ext cx="5441564" cy="3960918"/>
            <a:chOff x="3707025" y="1331913"/>
            <a:chExt cx="5441564" cy="3960918"/>
          </a:xfrm>
        </p:grpSpPr>
        <p:sp>
          <p:nvSpPr>
            <p:cNvPr id="38" name="Content Placeholder 6">
              <a:extLst>
                <a:ext uri="{FF2B5EF4-FFF2-40B4-BE49-F238E27FC236}">
                  <a16:creationId xmlns:a16="http://schemas.microsoft.com/office/drawing/2014/main" xmlns="" id="{FD481F65-5910-446D-AB9D-B65B177BD59F}"/>
                </a:ext>
              </a:extLst>
            </p:cNvPr>
            <p:cNvSpPr txBox="1">
              <a:spLocks/>
            </p:cNvSpPr>
            <p:nvPr/>
          </p:nvSpPr>
          <p:spPr>
            <a:xfrm>
              <a:off x="4753318" y="4898378"/>
              <a:ext cx="2755772" cy="3944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6705432" algn="r"/>
                </a:tabLst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b="1" dirty="0"/>
                <a:t>Trust my</a:t>
              </a:r>
              <a:br>
                <a:rPr lang="en-US" b="1" dirty="0"/>
              </a:br>
              <a:r>
                <a:rPr lang="en-US" b="1" dirty="0"/>
                <a:t>employer</a:t>
              </a:r>
            </a:p>
          </p:txBody>
        </p:sp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xmlns="" id="{6C1C8FD5-8A0E-2A46-BB20-88AA3F542B03}"/>
                </a:ext>
              </a:extLst>
            </p:cNvPr>
            <p:cNvGraphicFramePr/>
            <p:nvPr>
              <p:extLst/>
            </p:nvPr>
          </p:nvGraphicFramePr>
          <p:xfrm>
            <a:off x="3707025" y="1331913"/>
            <a:ext cx="5441564" cy="3279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9193FA9-2261-4642-90AD-EA82A788AC0D}"/>
                </a:ext>
              </a:extLst>
            </p:cNvPr>
            <p:cNvSpPr txBox="1"/>
            <p:nvPr/>
          </p:nvSpPr>
          <p:spPr>
            <a:xfrm>
              <a:off x="5180647" y="2763341"/>
              <a:ext cx="1901115" cy="984885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</a:rPr>
                <a:t>Yet</a:t>
              </a:r>
            </a:p>
            <a:p>
              <a:pPr algn="ctr"/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</a:rPr>
                <a:t>75%</a:t>
              </a:r>
            </a:p>
          </p:txBody>
        </p:sp>
      </p:grpSp>
      <p:sp>
        <p:nvSpPr>
          <p:cNvPr id="37" name="Text Placeholder 3">
            <a:extLst>
              <a:ext uri="{FF2B5EF4-FFF2-40B4-BE49-F238E27FC236}">
                <a16:creationId xmlns:a16="http://schemas.microsoft.com/office/drawing/2014/main" xmlns="" id="{5F581C4F-01E0-1147-9315-C6CA76E53837}"/>
              </a:ext>
            </a:extLst>
          </p:cNvPr>
          <p:cNvSpPr txBox="1">
            <a:spLocks/>
          </p:cNvSpPr>
          <p:nvPr/>
        </p:nvSpPr>
        <p:spPr>
          <a:xfrm>
            <a:off x="481388" y="976804"/>
            <a:ext cx="11252200" cy="75725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Edelman Trust 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315CD69-73E6-46C9-9BC9-561BC9E58893}"/>
              </a:ext>
            </a:extLst>
          </p:cNvPr>
          <p:cNvGrpSpPr/>
          <p:nvPr/>
        </p:nvGrpSpPr>
        <p:grpSpPr>
          <a:xfrm>
            <a:off x="3567321" y="1314793"/>
            <a:ext cx="5441564" cy="4106808"/>
            <a:chOff x="7502329" y="1331913"/>
            <a:chExt cx="5441564" cy="410680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EEA63A7-1BC0-43E8-B48A-441F74C943F3}"/>
                </a:ext>
              </a:extLst>
            </p:cNvPr>
            <p:cNvSpPr txBox="1"/>
            <p:nvPr/>
          </p:nvSpPr>
          <p:spPr>
            <a:xfrm>
              <a:off x="8828270" y="2853064"/>
              <a:ext cx="2091227" cy="984885"/>
            </a:xfrm>
            <a:prstGeom prst="rect">
              <a:avLst/>
            </a:prstGeom>
            <a:noFill/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</a:rPr>
                <a:t>Only</a:t>
              </a:r>
              <a:br>
                <a:rPr lang="en-US" sz="3200" b="1" dirty="0">
                  <a:solidFill>
                    <a:schemeClr val="accent5">
                      <a:lumMod val="50000"/>
                    </a:schemeClr>
                  </a:solidFill>
                </a:rPr>
              </a:b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</a:rPr>
                <a:t>48%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D98C4549-1E93-46BA-B3E7-9BB1F26EF57E}"/>
                </a:ext>
              </a:extLst>
            </p:cNvPr>
            <p:cNvGrpSpPr/>
            <p:nvPr/>
          </p:nvGrpSpPr>
          <p:grpSpPr>
            <a:xfrm>
              <a:off x="7502329" y="1331913"/>
              <a:ext cx="5441564" cy="4106808"/>
              <a:chOff x="7502329" y="1331913"/>
              <a:chExt cx="5441564" cy="4106808"/>
            </a:xfrm>
          </p:grpSpPr>
          <p:sp>
            <p:nvSpPr>
              <p:cNvPr id="17" name="Content Placeholder 6">
                <a:extLst>
                  <a:ext uri="{FF2B5EF4-FFF2-40B4-BE49-F238E27FC236}">
                    <a16:creationId xmlns:a16="http://schemas.microsoft.com/office/drawing/2014/main" xmlns="" id="{ED44C0DA-63C5-4BF4-B92A-F076A892A4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92282" y="4937988"/>
                <a:ext cx="2755772" cy="50073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tabLst>
                    <a:tab pos="6705432" algn="r"/>
                  </a:tabLst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>
                    <a:tab pos="6705432" algn="r"/>
                  </a:tabLst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>
                    <a:tab pos="6705432" algn="r"/>
                  </a:tabLst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>
                    <a:tab pos="6705432" algn="r"/>
                  </a:tabLst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>
                    <a:tab pos="6705432" algn="r"/>
                  </a:tabLst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b="1" dirty="0"/>
                  <a:t>Trust</a:t>
                </a:r>
                <a:br>
                  <a:rPr lang="en-US" b="1" dirty="0"/>
                </a:br>
                <a:r>
                  <a:rPr lang="en-US" b="1" dirty="0"/>
                  <a:t>government</a:t>
                </a:r>
              </a:p>
            </p:txBody>
          </p:sp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xmlns="" id="{6C1C8FD5-8A0E-2A46-BB20-88AA3F542B03}"/>
                  </a:ext>
                </a:extLst>
              </p:cNvPr>
              <p:cNvGraphicFramePr/>
              <p:nvPr>
                <p:extLst/>
              </p:nvPr>
            </p:nvGraphicFramePr>
            <p:xfrm>
              <a:off x="7502329" y="1331913"/>
              <a:ext cx="5441564" cy="327972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91" y="290138"/>
            <a:ext cx="1079216" cy="53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405047"/>
      </p:ext>
    </p:extLst>
  </p:cSld>
  <p:clrMapOvr>
    <a:masterClrMapping/>
  </p:clrMapOvr>
  <p:transition xmlns:p14="http://schemas.microsoft.com/office/powerpoint/2010/main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D0FA3-4C03-471B-BA54-A040E175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Inequality Accelerates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40856B-5909-4381-B51A-E59E07F77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60"/>
          <a:stretch/>
        </p:blipFill>
        <p:spPr>
          <a:xfrm>
            <a:off x="2980841" y="1084596"/>
            <a:ext cx="6401515" cy="4843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32D199-75BB-457D-8B1B-85F2911E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857" y="6070986"/>
            <a:ext cx="2657143" cy="352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D74BEC-7051-4CE1-845B-75A90E750FED}"/>
              </a:ext>
            </a:extLst>
          </p:cNvPr>
          <p:cNvSpPr txBox="1"/>
          <p:nvPr/>
        </p:nvSpPr>
        <p:spPr bwMode="gray">
          <a:xfrm>
            <a:off x="247709" y="5927907"/>
            <a:ext cx="5466264" cy="930093"/>
          </a:xfrm>
          <a:prstGeom prst="rect">
            <a:avLst/>
          </a:prstGeom>
          <a:ln>
            <a:noFill/>
          </a:ln>
        </p:spPr>
        <p:txBody>
          <a:bodyPr wrap="square" lIns="0" rIns="0" rtlCol="0" anchor="t" anchorCtr="0">
            <a:no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Eight men </a:t>
            </a:r>
            <a:r>
              <a:rPr lang="en-US" sz="1050" dirty="0"/>
              <a:t>now own the same amount</a:t>
            </a:r>
            <a:br>
              <a:rPr lang="en-US" sz="1050" dirty="0"/>
            </a:br>
            <a:r>
              <a:rPr lang="en-US" sz="1050" dirty="0"/>
              <a:t> of wealth as the </a:t>
            </a:r>
            <a:r>
              <a:rPr lang="en-US" sz="1050" b="1" dirty="0">
                <a:solidFill>
                  <a:srgbClr val="FF0000"/>
                </a:solidFill>
              </a:rPr>
              <a:t>poorest half of the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29B8517-0B30-48D5-9DE9-EDBCD0A37279}"/>
              </a:ext>
            </a:extLst>
          </p:cNvPr>
          <p:cNvSpPr txBox="1"/>
          <p:nvPr/>
        </p:nvSpPr>
        <p:spPr bwMode="gray">
          <a:xfrm>
            <a:off x="247709" y="5186153"/>
            <a:ext cx="5466264" cy="3549436"/>
          </a:xfrm>
          <a:prstGeom prst="rect">
            <a:avLst/>
          </a:prstGeom>
        </p:spPr>
        <p:txBody>
          <a:bodyPr wrap="square" lIns="0" rIns="0" rtlCol="0" anchor="t" anchorCtr="0">
            <a:noAutofit/>
          </a:bodyPr>
          <a:lstStyle/>
          <a:p>
            <a:r>
              <a:rPr lang="en-US" sz="1050" dirty="0"/>
              <a:t>Over the last 30 years in the US, </a:t>
            </a:r>
            <a:br>
              <a:rPr lang="en-US" sz="1050" dirty="0"/>
            </a:br>
            <a:r>
              <a:rPr lang="en-US" sz="1050" b="1" dirty="0">
                <a:solidFill>
                  <a:srgbClr val="FF0000"/>
                </a:solidFill>
              </a:rPr>
              <a:t>growth in the incomes of the bottom 50% </a:t>
            </a:r>
            <a:br>
              <a:rPr lang="en-US" sz="1050" b="1" dirty="0">
                <a:solidFill>
                  <a:srgbClr val="FF0000"/>
                </a:solidFill>
              </a:rPr>
            </a:br>
            <a:r>
              <a:rPr lang="en-US" sz="1050" b="1" dirty="0">
                <a:solidFill>
                  <a:srgbClr val="FF0000"/>
                </a:solidFill>
              </a:rPr>
              <a:t>has been zero</a:t>
            </a:r>
            <a:r>
              <a:rPr lang="en-US" sz="1050" dirty="0"/>
              <a:t>, whereas incomes in top</a:t>
            </a:r>
            <a:br>
              <a:rPr lang="en-US" sz="1050" dirty="0"/>
            </a:br>
            <a:r>
              <a:rPr lang="en-US" sz="1050" b="1" dirty="0">
                <a:solidFill>
                  <a:srgbClr val="FF0000"/>
                </a:solidFill>
              </a:rPr>
              <a:t>1% have grown 300%</a:t>
            </a:r>
          </a:p>
        </p:txBody>
      </p:sp>
    </p:spTree>
    <p:extLst>
      <p:ext uri="{BB962C8B-B14F-4D97-AF65-F5344CB8AC3E}">
        <p14:creationId xmlns:p14="http://schemas.microsoft.com/office/powerpoint/2010/main" val="397583190"/>
      </p:ext>
    </p:extLst>
  </p:cSld>
  <p:clrMapOvr>
    <a:masterClrMapping/>
  </p:clrMapOvr>
  <p:transition xmlns:p14="http://schemas.microsoft.com/office/powerpoint/2010/main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C3C586-73AF-4F1C-BC38-E99632473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66" y="1563881"/>
            <a:ext cx="5459048" cy="4854011"/>
          </a:xfrm>
        </p:spPr>
        <p:txBody>
          <a:bodyPr>
            <a:normAutofit/>
          </a:bodyPr>
          <a:lstStyle/>
          <a:p>
            <a:r>
              <a:rPr lang="en-US" b="1" dirty="0"/>
              <a:t>Average US firm CEO pay is 312X </a:t>
            </a:r>
            <a:r>
              <a:rPr lang="en-US" dirty="0"/>
              <a:t>median employee pay (November, 2018)</a:t>
            </a:r>
          </a:p>
          <a:p>
            <a:endParaRPr lang="en-US" dirty="0"/>
          </a:p>
          <a:p>
            <a:r>
              <a:rPr lang="en-US" dirty="0"/>
              <a:t>In the largest corporations, the </a:t>
            </a:r>
            <a:r>
              <a:rPr lang="en-US" b="1" dirty="0"/>
              <a:t>top five officers capture 12% of all annual profits</a:t>
            </a:r>
          </a:p>
          <a:p>
            <a:endParaRPr lang="en-US" b="1" dirty="0"/>
          </a:p>
          <a:p>
            <a:r>
              <a:rPr lang="en-US" b="1" dirty="0"/>
              <a:t>Four out of six CEOs </a:t>
            </a:r>
            <a:r>
              <a:rPr lang="en-US" dirty="0"/>
              <a:t>believe that their top execs are </a:t>
            </a:r>
            <a:r>
              <a:rPr lang="en-US" i="1" u="sng" dirty="0"/>
              <a:t>overpaid</a:t>
            </a:r>
            <a:r>
              <a:rPr lang="en-US" dirty="0"/>
              <a:t> relative to their performance</a:t>
            </a:r>
          </a:p>
          <a:p>
            <a:endParaRPr lang="en-US" dirty="0"/>
          </a:p>
          <a:p>
            <a:r>
              <a:rPr lang="en-US" b="1" dirty="0"/>
              <a:t>Increasing pay in front-line positions </a:t>
            </a:r>
            <a:r>
              <a:rPr lang="en-US" dirty="0"/>
              <a:t>directly increases sales and productivity</a:t>
            </a:r>
            <a:br>
              <a:rPr lang="en-US" dirty="0"/>
            </a:br>
            <a:r>
              <a:rPr lang="en-US" dirty="0"/>
              <a:t>(retail, hospitality, Zeynep Tom)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54D348F-89AD-4924-B89B-B54A0355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To Talk about CEO vs. Employee Wages Too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93F4FF-E467-4AEC-9A7E-AFE8AD5C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863" y="1448077"/>
            <a:ext cx="2797805" cy="32740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A7187D-5C0C-4D5E-BBC4-B66B9DB25C3B}"/>
              </a:ext>
            </a:extLst>
          </p:cNvPr>
          <p:cNvSpPr txBox="1"/>
          <p:nvPr/>
        </p:nvSpPr>
        <p:spPr>
          <a:xfrm>
            <a:off x="696686" y="5937042"/>
            <a:ext cx="5311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Lucien </a:t>
            </a:r>
            <a:r>
              <a:rPr lang="en-US" sz="800" dirty="0" err="1"/>
              <a:t>Bebchuk</a:t>
            </a:r>
            <a:r>
              <a:rPr lang="en-US" sz="800" dirty="0"/>
              <a:t> and Yaniv Grinstein, “The Growth of Executive Pay,” NBER Working Paper 11443</a:t>
            </a:r>
          </a:p>
          <a:p>
            <a:r>
              <a:rPr lang="en-US" sz="800" dirty="0"/>
              <a:t>Francesco </a:t>
            </a:r>
            <a:r>
              <a:rPr lang="en-US" sz="800" dirty="0" err="1"/>
              <a:t>Guerrera</a:t>
            </a:r>
            <a:r>
              <a:rPr lang="en-US" sz="800" dirty="0"/>
              <a:t>, “We Are Overpaid, Say US Executives,” Financial Times, October 14, 2007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068938-9A0F-4752-A5DF-AB951005B473}"/>
              </a:ext>
            </a:extLst>
          </p:cNvPr>
          <p:cNvSpPr txBox="1"/>
          <p:nvPr/>
        </p:nvSpPr>
        <p:spPr>
          <a:xfrm>
            <a:off x="7387323" y="4796748"/>
            <a:ext cx="3452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“Our research showed that after analyzing two years of data from 500 stores, an increase of $1 in payroll increases sales by $4-28 and profit exceeds expense by 40%.”</a:t>
            </a:r>
          </a:p>
        </p:txBody>
      </p:sp>
    </p:spTree>
    <p:extLst>
      <p:ext uri="{BB962C8B-B14F-4D97-AF65-F5344CB8AC3E}">
        <p14:creationId xmlns:p14="http://schemas.microsoft.com/office/powerpoint/2010/main" val="39917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9ADAE30-55ED-4EF8-B7DF-7E3AEC910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08" y="1627267"/>
            <a:ext cx="6096000" cy="4333213"/>
          </a:xfrm>
        </p:spPr>
        <p:txBody>
          <a:bodyPr/>
          <a:lstStyle/>
          <a:p>
            <a:r>
              <a:rPr lang="en-US" dirty="0"/>
              <a:t>51% of Millennials have a positive view of Socialism</a:t>
            </a:r>
          </a:p>
          <a:p>
            <a:r>
              <a:rPr lang="en-US" dirty="0"/>
              <a:t>45% of Millennials have a positive view of Capitalism</a:t>
            </a:r>
            <a:br>
              <a:rPr lang="en-US" dirty="0"/>
            </a:br>
            <a:r>
              <a:rPr lang="en-US" dirty="0"/>
              <a:t>(drop of 12% in two years)</a:t>
            </a:r>
          </a:p>
          <a:p>
            <a:r>
              <a:rPr lang="en-US" dirty="0"/>
              <a:t>Over all ages, 56% of Americans favor capitalism</a:t>
            </a:r>
            <a:br>
              <a:rPr lang="en-US" dirty="0"/>
            </a:br>
            <a:r>
              <a:rPr lang="en-US" dirty="0"/>
              <a:t>(drop from 61% in 2010)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1E207E1-3A2C-4A86-947F-FA788D29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Economic Values Have Changed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C251007-8FEC-4B6E-8C0D-0F0819C91622}"/>
              </a:ext>
            </a:extLst>
          </p:cNvPr>
          <p:cNvSpPr/>
          <p:nvPr/>
        </p:nvSpPr>
        <p:spPr>
          <a:xfrm>
            <a:off x="432531" y="620046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hlinkClick r:id="rId2"/>
              </a:rPr>
              <a:t>https://news.gallup.com/poll/240725/democrats-positive-socialism-capitalism.aspx</a:t>
            </a:r>
            <a:r>
              <a:rPr lang="en-US" sz="1000" dirty="0"/>
              <a:t> 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22E04F25-6731-4FB6-8B40-3A507571250A}"/>
              </a:ext>
            </a:extLst>
          </p:cNvPr>
          <p:cNvGraphicFramePr/>
          <p:nvPr>
            <p:extLst/>
          </p:nvPr>
        </p:nvGraphicFramePr>
        <p:xfrm>
          <a:off x="7762213" y="1991696"/>
          <a:ext cx="4146726" cy="3017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8E8654FB-8842-47BE-B6E7-0B28D429F5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72147" y="3510530"/>
          <a:ext cx="6741992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3522">
                  <a:extLst>
                    <a:ext uri="{9D8B030D-6E8A-4147-A177-3AD203B41FA5}">
                      <a16:colId xmlns:a16="http://schemas.microsoft.com/office/drawing/2014/main" xmlns="" val="922361421"/>
                    </a:ext>
                  </a:extLst>
                </a:gridCol>
                <a:gridCol w="967154">
                  <a:extLst>
                    <a:ext uri="{9D8B030D-6E8A-4147-A177-3AD203B41FA5}">
                      <a16:colId xmlns:a16="http://schemas.microsoft.com/office/drawing/2014/main" xmlns="" val="1980750288"/>
                    </a:ext>
                  </a:extLst>
                </a:gridCol>
                <a:gridCol w="925818">
                  <a:extLst>
                    <a:ext uri="{9D8B030D-6E8A-4147-A177-3AD203B41FA5}">
                      <a16:colId xmlns:a16="http://schemas.microsoft.com/office/drawing/2014/main" xmlns="" val="466450778"/>
                    </a:ext>
                  </a:extLst>
                </a:gridCol>
                <a:gridCol w="1685498">
                  <a:extLst>
                    <a:ext uri="{9D8B030D-6E8A-4147-A177-3AD203B41FA5}">
                      <a16:colId xmlns:a16="http://schemas.microsoft.com/office/drawing/2014/main" xmlns="" val="29695377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2016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3783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Favor Capitalism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56%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+ 7%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0045529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r>
                        <a:rPr lang="en-US" sz="1800" dirty="0"/>
                        <a:t>Favor Free Enterprise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85%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79%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+ 7%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3682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Favor Big Business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53%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- 6%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5754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Believe in Socialism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35%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37%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+ 6%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110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Trust Federal Government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44%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39%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- 11%</a:t>
                      </a:r>
                    </a:p>
                  </a:txBody>
                  <a:tcPr>
                    <a:solidFill>
                      <a:schemeClr val="bg2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4907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78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 bwMode="gray">
          <a:xfrm>
            <a:off x="601506" y="564823"/>
            <a:ext cx="11185292" cy="698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 b="1" dirty="0">
                <a:solidFill>
                  <a:schemeClr val="accent1"/>
                </a:solidFill>
              </a:rPr>
              <a:t>The Case for Social Capital:  World Happiness Research</a:t>
            </a:r>
          </a:p>
          <a:p>
            <a:pPr defTabSz="1219170"/>
            <a:r>
              <a:rPr lang="en-US" sz="1600" i="1" dirty="0"/>
              <a:t>Research shows need for social cohesion, relationships, and trust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91271" y="1862050"/>
          <a:ext cx="8552308" cy="2616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3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95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95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95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95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207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2144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Happiness Index (1-10)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Health:</a:t>
                      </a:r>
                      <a:r>
                        <a:rPr lang="en-US" sz="16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ife expectancy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 per Capita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</a:t>
                      </a:r>
                      <a:b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Trust In Institutions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States</a:t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 to 2016</a:t>
                      </a: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-5.6%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+1.6%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+0.3%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rgbClr val="DA29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-6.2%</a:t>
                      </a:r>
                      <a:endParaRPr lang="en-US" sz="1800" b="1" i="0" u="none" strike="noStrike">
                        <a:solidFill>
                          <a:srgbClr val="DA291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DA29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-16.1%</a:t>
                      </a:r>
                      <a:endParaRPr lang="en-US" sz="1800" b="1" i="0" u="none" strike="noStrike" dirty="0">
                        <a:solidFill>
                          <a:srgbClr val="DA291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6611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7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Nordics vs. US</a:t>
                      </a: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10.9%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+0.1%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DA291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-1.1%</a:t>
                      </a:r>
                      <a:endParaRPr lang="en-US" sz="1800" b="1" i="0" u="none" strike="noStrike" dirty="0">
                        <a:solidFill>
                          <a:srgbClr val="DA291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+5.6%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+48.6%</a:t>
                      </a:r>
                      <a:endParaRPr lang="en-US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7501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18" marR="7618" marT="7618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3460" y="5997910"/>
            <a:ext cx="50557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599"/>
              </a:spcBef>
              <a:buSzPct val="100000"/>
            </a:pPr>
            <a:r>
              <a:rPr lang="en-US" sz="800" dirty="0"/>
              <a:t>Source: World Happiness Report, 2018, </a:t>
            </a:r>
            <a:r>
              <a:rPr lang="en-US" sz="800" dirty="0" err="1"/>
              <a:t>Heliwell</a:t>
            </a:r>
            <a:r>
              <a:rPr lang="en-US" sz="800" dirty="0"/>
              <a:t>, Sacks, Layard, </a:t>
            </a:r>
            <a:r>
              <a:rPr lang="en-US" sz="800" dirty="0" err="1"/>
              <a:t>Cantril</a:t>
            </a:r>
            <a:r>
              <a:rPr lang="en-US" sz="800" dirty="0"/>
              <a:t> Ladder Methodology</a:t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>September 2017 Harvard Business Review, “Work and the Loneliness Epidemic”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262C73D-DCD8-4A29-A3B8-16AFDF681A83}"/>
              </a:ext>
            </a:extLst>
          </p:cNvPr>
          <p:cNvSpPr/>
          <p:nvPr/>
        </p:nvSpPr>
        <p:spPr bwMode="gray">
          <a:xfrm>
            <a:off x="5155475" y="4937655"/>
            <a:ext cx="5582194" cy="49638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n-US" sz="1200" dirty="0"/>
              <a:t>“During my years caring for patients, the most common pathology I saw was not heart disease or diabetes; </a:t>
            </a:r>
            <a:r>
              <a:rPr lang="en-US" sz="1200" b="1" dirty="0"/>
              <a:t>it was loneliness</a:t>
            </a:r>
            <a:r>
              <a:rPr lang="en-US" sz="1200" dirty="0"/>
              <a:t>. </a:t>
            </a:r>
            <a:br>
              <a:rPr lang="en-US" sz="1200" dirty="0"/>
            </a:br>
            <a:r>
              <a:rPr lang="en-US" sz="1200" dirty="0"/>
              <a:t>Today 40% of adults in America report feeling lonely.”</a:t>
            </a:r>
          </a:p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200" dirty="0"/>
          </a:p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n-US" sz="1200" i="1" dirty="0"/>
              <a:t>-Former Surgeon Admiral Vivek Murthy</a:t>
            </a:r>
          </a:p>
        </p:txBody>
      </p:sp>
    </p:spTree>
    <p:extLst>
      <p:ext uri="{BB962C8B-B14F-4D97-AF65-F5344CB8AC3E}">
        <p14:creationId xmlns:p14="http://schemas.microsoft.com/office/powerpoint/2010/main" val="1608488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666D43-A0A4-4AFB-AAB6-11C65641D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War for Purpose Rages</a:t>
            </a:r>
          </a:p>
        </p:txBody>
      </p:sp>
      <p:pic>
        <p:nvPicPr>
          <p:cNvPr id="1030" name="Picture 6" descr="null">
            <a:extLst>
              <a:ext uri="{FF2B5EF4-FFF2-40B4-BE49-F238E27FC236}">
                <a16:creationId xmlns:a16="http://schemas.microsoft.com/office/drawing/2014/main" xmlns="" id="{72F57985-B31B-48A5-8ACE-7954E2FBB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8866" y="2013630"/>
            <a:ext cx="4233937" cy="345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lif bar">
            <a:extLst>
              <a:ext uri="{FF2B5EF4-FFF2-40B4-BE49-F238E27FC236}">
                <a16:creationId xmlns:a16="http://schemas.microsoft.com/office/drawing/2014/main" xmlns="" id="{FDEDE2D7-2468-42DC-A5B0-6A5AAC465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08" y="1158268"/>
            <a:ext cx="5953125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AF613C-3BA7-4C40-9D93-639C8EA79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900" y="1800245"/>
            <a:ext cx="4587291" cy="38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76148"/>
      </p:ext>
    </p:extLst>
  </p:cSld>
  <p:clrMapOvr>
    <a:masterClrMapping/>
  </p:clrMapOvr>
  <p:transition xmlns:p14="http://schemas.microsoft.com/office/powerpoint/2010/main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levi's logo">
            <a:extLst>
              <a:ext uri="{FF2B5EF4-FFF2-40B4-BE49-F238E27FC236}">
                <a16:creationId xmlns:a16="http://schemas.microsoft.com/office/drawing/2014/main" xmlns="" id="{9CA76B1D-4A21-4D17-8A17-ABBA528F4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93" y="232284"/>
            <a:ext cx="2448169" cy="100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levi's project flx">
            <a:extLst>
              <a:ext uri="{FF2B5EF4-FFF2-40B4-BE49-F238E27FC236}">
                <a16:creationId xmlns:a16="http://schemas.microsoft.com/office/drawing/2014/main" xmlns="" id="{27E90C30-0F94-4AD2-8D5C-3EC0791C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57" y="1473612"/>
            <a:ext cx="6278861" cy="448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levi's project flx">
            <a:extLst>
              <a:ext uri="{FF2B5EF4-FFF2-40B4-BE49-F238E27FC236}">
                <a16:creationId xmlns:a16="http://schemas.microsoft.com/office/drawing/2014/main" xmlns="" id="{D3F114E4-B076-45CC-84F0-0A67F6A8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52437" y="1893122"/>
            <a:ext cx="6532683" cy="27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4980"/>
      </p:ext>
    </p:extLst>
  </p:cSld>
  <p:clrMapOvr>
    <a:masterClrMapping/>
  </p:clrMapOvr>
  <p:transition xmlns:p14="http://schemas.microsoft.com/office/powerpoint/2010/main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10954" y="6477001"/>
            <a:ext cx="307975" cy="92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800"/>
              </a:spcBef>
              <a:buSzPct val="100000"/>
            </a:pPr>
            <a:fld id="{C58DF478-B544-4ED8-9ED4-6A2648E2D233}" type="slidenum">
              <a:rPr lang="en-US" sz="600">
                <a:solidFill>
                  <a:srgbClr val="FFFFFF"/>
                </a:solidFill>
              </a:rPr>
              <a:pPr algn="r">
                <a:spcBef>
                  <a:spcPts val="800"/>
                </a:spcBef>
                <a:buSzPct val="100000"/>
              </a:pPr>
              <a:t>37</a:t>
            </a:fld>
            <a:endParaRPr lang="en-US" sz="6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90737" y="2261172"/>
            <a:ext cx="3943684" cy="2436235"/>
            <a:chOff x="3743158" y="1801554"/>
            <a:chExt cx="4531895" cy="243623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743158" y="4237789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43158" y="1801554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 txBox="1">
            <a:spLocks/>
          </p:cNvSpPr>
          <p:nvPr/>
        </p:nvSpPr>
        <p:spPr bwMode="gray">
          <a:xfrm>
            <a:off x="919851" y="2640999"/>
            <a:ext cx="9951658" cy="15919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How Can </a:t>
            </a:r>
          </a:p>
          <a:p>
            <a:pPr algn="ctr"/>
            <a:r>
              <a:rPr lang="en-US" sz="5000" b="1" dirty="0"/>
              <a:t>Technology Help?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3CF37CC-BC09-47A5-A562-E32B0965BD03}"/>
              </a:ext>
            </a:extLst>
          </p:cNvPr>
          <p:cNvSpPr/>
          <p:nvPr/>
        </p:nvSpPr>
        <p:spPr bwMode="auto">
          <a:xfrm>
            <a:off x="1596886" y="1991642"/>
            <a:ext cx="649357" cy="64935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pitchFamily="28" charset="-128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14624945"/>
      </p:ext>
    </p:extLst>
  </p:cSld>
  <p:clrMapOvr>
    <a:masterClrMapping/>
  </p:clrMapOvr>
  <p:transition xmlns:p14="http://schemas.microsoft.com/office/powerpoint/2010/main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75"/>
            <a:ext cx="12185650" cy="6858000"/>
          </a:xfr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4" y="6372823"/>
            <a:ext cx="692372" cy="34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DDB971-42A2-4B23-A943-6C79AA9D8B7F}"/>
              </a:ext>
            </a:extLst>
          </p:cNvPr>
          <p:cNvSpPr/>
          <p:nvPr/>
        </p:nvSpPr>
        <p:spPr>
          <a:xfrm>
            <a:off x="-6350" y="10391"/>
            <a:ext cx="12192000" cy="127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4464" y="1980120"/>
            <a:ext cx="2583871" cy="18634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60% of Californians believe tech benefits the state, yet</a:t>
            </a:r>
          </a:p>
          <a:p>
            <a:pPr algn="ctr"/>
            <a:r>
              <a:rPr lang="en-US" sz="1600" b="1" u="sng" dirty="0"/>
              <a:t>only 38% believe tech benefits me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69673" y="1980120"/>
            <a:ext cx="2583871" cy="18634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Over 3/5 of Californians believe tech firms over-focus on profits and are </a:t>
            </a:r>
            <a:r>
              <a:rPr lang="en-US" sz="1600" b="1" u="sng" dirty="0"/>
              <a:t>draining local resources for their own benefit</a:t>
            </a:r>
          </a:p>
        </p:txBody>
      </p:sp>
      <p:sp>
        <p:nvSpPr>
          <p:cNvPr id="7" name="Rectangle 6"/>
          <p:cNvSpPr/>
          <p:nvPr/>
        </p:nvSpPr>
        <p:spPr>
          <a:xfrm>
            <a:off x="6165274" y="1980119"/>
            <a:ext cx="2583871" cy="18634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58% believe tech </a:t>
            </a:r>
            <a:r>
              <a:rPr lang="en-US" sz="1600" b="1" u="sng" dirty="0"/>
              <a:t>has failed to protect them </a:t>
            </a:r>
            <a:r>
              <a:rPr lang="en-US" sz="1600" dirty="0"/>
              <a:t>from data security threats</a:t>
            </a:r>
          </a:p>
        </p:txBody>
      </p:sp>
      <p:sp>
        <p:nvSpPr>
          <p:cNvPr id="8" name="Rectangle 7"/>
          <p:cNvSpPr/>
          <p:nvPr/>
        </p:nvSpPr>
        <p:spPr>
          <a:xfrm>
            <a:off x="8970819" y="1980120"/>
            <a:ext cx="2583871" cy="186343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Only 29% believe tech is being transparent and open and </a:t>
            </a:r>
            <a:r>
              <a:rPr lang="en-US" sz="1600" b="1" u="sng" dirty="0"/>
              <a:t>67% believe the industry is “secretive</a:t>
            </a:r>
            <a:r>
              <a:rPr lang="en-US" sz="1600" b="1" dirty="0"/>
              <a:t>.”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590" y="453872"/>
            <a:ext cx="11170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Distrust &amp; Backlash Against Technology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1709" y="6585999"/>
            <a:ext cx="67748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Edelman trust index, California edition, https://www.edelman.com/2018-california-trust-barometer</a:t>
            </a:r>
          </a:p>
        </p:txBody>
      </p:sp>
    </p:spTree>
    <p:extLst>
      <p:ext uri="{BB962C8B-B14F-4D97-AF65-F5344CB8AC3E}">
        <p14:creationId xmlns:p14="http://schemas.microsoft.com/office/powerpoint/2010/main" val="4238125833"/>
      </p:ext>
    </p:extLst>
  </p:cSld>
  <p:clrMapOvr>
    <a:masterClrMapping/>
  </p:clrMapOvr>
  <p:transition xmlns:p14="http://schemas.microsoft.com/office/powerpoint/2010/main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01549" y="1228481"/>
            <a:ext cx="10541680" cy="4899848"/>
            <a:chOff x="155425" y="1326490"/>
            <a:chExt cx="8859212" cy="501870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155425" y="1326491"/>
              <a:ext cx="2215147" cy="5018704"/>
            </a:xfrm>
            <a:prstGeom prst="rect">
              <a:avLst/>
            </a:prstGeom>
            <a:grpFill/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73945" y="1326490"/>
              <a:ext cx="2215147" cy="5018704"/>
            </a:xfrm>
            <a:prstGeom prst="rect">
              <a:avLst/>
            </a:prstGeom>
            <a:grpFill/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89092" y="1326491"/>
              <a:ext cx="2215147" cy="5018704"/>
            </a:xfrm>
            <a:prstGeom prst="rect">
              <a:avLst/>
            </a:prstGeom>
            <a:grpFill/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99490" y="1326490"/>
              <a:ext cx="2215147" cy="5015451"/>
            </a:xfrm>
            <a:prstGeom prst="rect">
              <a:avLst/>
            </a:prstGeom>
            <a:grpFill/>
            <a:ln w="127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5"/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01550" y="4835653"/>
            <a:ext cx="2639843" cy="731297"/>
          </a:xfrm>
          <a:prstGeom prst="rect">
            <a:avLst/>
          </a:prstGeom>
          <a:solidFill>
            <a:schemeClr val="accent5"/>
          </a:solidFill>
          <a:ln w="28575">
            <a:noFill/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28" tIns="45714" rIns="91428" bIns="45714" anchor="ctr"/>
          <a:lstStyle/>
          <a:p>
            <a:pPr algn="ctr"/>
            <a:r>
              <a:rPr lang="en-US" sz="2005" b="1" dirty="0">
                <a:solidFill>
                  <a:schemeClr val="bg1"/>
                </a:solidFill>
              </a:rPr>
              <a:t>Automate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3541393" y="4835653"/>
            <a:ext cx="2635828" cy="731297"/>
          </a:xfrm>
          <a:prstGeom prst="rect">
            <a:avLst/>
          </a:prstGeom>
          <a:solidFill>
            <a:schemeClr val="accent3"/>
          </a:solidFill>
          <a:ln w="28575">
            <a:noFill/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28" tIns="45714" rIns="91428" bIns="45714" anchor="ctr"/>
          <a:lstStyle/>
          <a:p>
            <a:pPr algn="ctr"/>
            <a:r>
              <a:rPr lang="en-US" sz="2005" b="1" dirty="0">
                <a:solidFill>
                  <a:schemeClr val="bg1"/>
                </a:solidFill>
              </a:rPr>
              <a:t>Integrate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6177221" y="4835653"/>
            <a:ext cx="2630179" cy="731297"/>
          </a:xfrm>
          <a:prstGeom prst="rect">
            <a:avLst/>
          </a:prstGeom>
          <a:solidFill>
            <a:schemeClr val="accent6"/>
          </a:solidFill>
          <a:ln w="28575"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428" tIns="45714" rIns="91428" bIns="45714" anchor="ctr"/>
          <a:lstStyle/>
          <a:p>
            <a:pPr algn="ctr"/>
            <a:r>
              <a:rPr lang="en-US" sz="2005" b="1" dirty="0">
                <a:solidFill>
                  <a:schemeClr val="bg1"/>
                </a:solidFill>
              </a:rPr>
              <a:t>Engage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8807400" y="4835653"/>
            <a:ext cx="2635828" cy="731297"/>
          </a:xfrm>
          <a:prstGeom prst="rect">
            <a:avLst/>
          </a:prstGeom>
          <a:solidFill>
            <a:srgbClr val="FF0000"/>
          </a:solidFill>
          <a:ln w="28575"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28" tIns="45714" rIns="91428" bIns="45714" anchor="ctr"/>
          <a:lstStyle/>
          <a:p>
            <a:pPr algn="ctr"/>
            <a:r>
              <a:rPr lang="en-US" sz="2005" b="1" dirty="0">
                <a:solidFill>
                  <a:schemeClr val="bg1"/>
                </a:solidFill>
              </a:rPr>
              <a:t>Perform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2997" y="5689676"/>
            <a:ext cx="2223000" cy="3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4" b="1" dirty="0">
                <a:solidFill>
                  <a:schemeClr val="tx1"/>
                </a:solidFill>
              </a:rPr>
              <a:t>1990s-2000s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96611" y="5689676"/>
            <a:ext cx="2223000" cy="3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4" b="1" dirty="0">
                <a:solidFill>
                  <a:schemeClr val="tx1"/>
                </a:solidFill>
              </a:rPr>
              <a:t>2004-2012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97101" y="5689676"/>
            <a:ext cx="2223000" cy="3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4" b="1" dirty="0">
                <a:solidFill>
                  <a:schemeClr val="tx1"/>
                </a:solidFill>
              </a:rPr>
              <a:t>2012-2017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914673" y="5689676"/>
            <a:ext cx="2223000" cy="30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4" b="1" dirty="0">
                <a:solidFill>
                  <a:schemeClr val="tx1"/>
                </a:solidFill>
              </a:rPr>
              <a:t>2019+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4327" y="1327812"/>
            <a:ext cx="2223000" cy="436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203" b="1" dirty="0">
                <a:solidFill>
                  <a:schemeClr val="tx1"/>
                </a:solidFill>
              </a:rPr>
              <a:t>Automated Talent Management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96611" y="1327812"/>
            <a:ext cx="2223000" cy="436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203" b="1" dirty="0">
                <a:solidFill>
                  <a:schemeClr val="tx1"/>
                </a:solidFill>
              </a:rPr>
              <a:t>Integrated Talent Management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93837" y="1327812"/>
            <a:ext cx="2223000" cy="436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203" b="1" dirty="0">
                <a:solidFill>
                  <a:schemeClr val="tx1"/>
                </a:solidFill>
              </a:rPr>
              <a:t>Engagement, Fit,</a:t>
            </a:r>
          </a:p>
          <a:p>
            <a:pPr algn="ctr"/>
            <a:r>
              <a:rPr lang="en-US" sz="1203" b="1" dirty="0">
                <a:solidFill>
                  <a:schemeClr val="tx1"/>
                </a:solidFill>
              </a:rPr>
              <a:t>Culture, Analytics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67451" y="1327812"/>
            <a:ext cx="2223000" cy="4360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203" b="1" dirty="0">
                <a:solidFill>
                  <a:schemeClr val="tx1"/>
                </a:solidFill>
              </a:rPr>
              <a:t>Productivity, Performance, Teams</a:t>
            </a:r>
          </a:p>
        </p:txBody>
      </p:sp>
      <p:sp>
        <p:nvSpPr>
          <p:cNvPr id="22" name="Cloud 21"/>
          <p:cNvSpPr/>
          <p:nvPr/>
        </p:nvSpPr>
        <p:spPr>
          <a:xfrm>
            <a:off x="947583" y="2557756"/>
            <a:ext cx="4019052" cy="1535731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solidFill>
              <a:srgbClr val="DCDCD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4" b="1" dirty="0"/>
              <a:t>Talent Management: </a:t>
            </a:r>
            <a:r>
              <a:rPr lang="en-US" sz="1200" dirty="0"/>
              <a:t>Integrated processes and systems, Talent as core to HR and business agenda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44214" y="4093487"/>
            <a:ext cx="2803565" cy="584597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1604" b="1" dirty="0"/>
              <a:t>Systems of Automation</a:t>
            </a:r>
          </a:p>
          <a:p>
            <a:pPr algn="ctr"/>
            <a:r>
              <a:rPr lang="en-US" sz="1604" dirty="0"/>
              <a:t>Practice-driven solutions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73997" y="2067498"/>
            <a:ext cx="3995340" cy="2612035"/>
            <a:chOff x="4173997" y="2404048"/>
            <a:chExt cx="3995340" cy="2612035"/>
          </a:xfrm>
        </p:grpSpPr>
        <p:sp>
          <p:nvSpPr>
            <p:cNvPr id="23" name="Cloud 22"/>
            <p:cNvSpPr/>
            <p:nvPr/>
          </p:nvSpPr>
          <p:spPr>
            <a:xfrm>
              <a:off x="4173997" y="2404048"/>
              <a:ext cx="3995340" cy="1841219"/>
            </a:xfrm>
            <a:prstGeom prst="cloud">
              <a:avLst/>
            </a:prstGeom>
            <a:solidFill>
              <a:schemeClr val="accent2"/>
            </a:solidFill>
            <a:ln>
              <a:solidFill>
                <a:srgbClr val="DCDCD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sz="1805" b="1" dirty="0"/>
                <a:t>People Management: </a:t>
              </a:r>
              <a:r>
                <a:rPr lang="en-US" sz="1604" b="1" dirty="0"/>
                <a:t/>
              </a:r>
              <a:br>
                <a:rPr lang="en-US" sz="1604" b="1" dirty="0"/>
              </a:br>
              <a:r>
                <a:rPr lang="en-US" sz="1200" dirty="0"/>
                <a:t>Focus on culture, engagement, environment, leadership, and fit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73379" y="4430037"/>
              <a:ext cx="2803565" cy="5860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1604" b="1" dirty="0"/>
                <a:t>Systems of Engagement</a:t>
              </a:r>
              <a:r>
                <a:rPr lang="en-US" sz="1604" dirty="0"/>
                <a:t>, Empowerment solutions</a:t>
              </a:r>
            </a:p>
          </p:txBody>
        </p:sp>
      </p:grp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6171667" y="4835652"/>
            <a:ext cx="2623672" cy="735107"/>
          </a:xfrm>
          <a:prstGeom prst="rect">
            <a:avLst/>
          </a:prstGeom>
          <a:solidFill>
            <a:schemeClr val="accent2"/>
          </a:solidFill>
          <a:ln w="28575"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lIns="91202" tIns="45601" rIns="91202" bIns="4560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Engage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06145" y="2009759"/>
            <a:ext cx="3641319" cy="2669774"/>
            <a:chOff x="7606145" y="2346309"/>
            <a:chExt cx="3641319" cy="2669774"/>
          </a:xfrm>
        </p:grpSpPr>
        <p:sp>
          <p:nvSpPr>
            <p:cNvPr id="27" name="Cloud 26"/>
            <p:cNvSpPr/>
            <p:nvPr/>
          </p:nvSpPr>
          <p:spPr>
            <a:xfrm>
              <a:off x="7606145" y="2346309"/>
              <a:ext cx="3641319" cy="1964811"/>
            </a:xfrm>
            <a:prstGeom prst="cloud">
              <a:avLst/>
            </a:prstGeom>
            <a:solidFill>
              <a:schemeClr val="accent4"/>
            </a:solidFill>
            <a:ln>
              <a:solidFill>
                <a:srgbClr val="DCDCD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sz="1800" b="1" dirty="0"/>
                <a:t>Team &amp; Work Management</a:t>
              </a:r>
              <a:r>
                <a:rPr lang="en-US" sz="1100" b="1" dirty="0"/>
                <a:t>: </a:t>
              </a:r>
              <a:r>
                <a:rPr lang="en-US" sz="1400" b="1" dirty="0"/>
                <a:t/>
              </a:r>
              <a:br>
                <a:rPr lang="en-US" sz="1400" b="1" dirty="0"/>
              </a:br>
              <a:r>
                <a:rPr lang="en-US" sz="1100" b="1" dirty="0"/>
                <a:t/>
              </a:r>
              <a:br>
                <a:rPr lang="en-US" sz="1100" b="1" dirty="0"/>
              </a:br>
              <a:r>
                <a:rPr lang="en-US" sz="1200" dirty="0"/>
                <a:t>Optimizing productivity, alignment, and teams to make work better</a:t>
              </a:r>
              <a:r>
                <a:rPr lang="en-US" sz="1100" dirty="0"/>
                <a:t>.</a:t>
              </a:r>
              <a:endParaRPr lang="en-US" sz="105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24061" y="4430037"/>
              <a:ext cx="2803565" cy="5860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1604" b="1" dirty="0"/>
                <a:t>Systems of Productivity</a:t>
              </a:r>
              <a:br>
                <a:rPr lang="en-US" sz="1604" b="1" dirty="0"/>
              </a:br>
              <a:r>
                <a:rPr lang="en-US" sz="1604" dirty="0"/>
                <a:t>In the Flow of Work</a:t>
              </a:r>
            </a:p>
          </p:txBody>
        </p:sp>
      </p:grpSp>
      <p:sp>
        <p:nvSpPr>
          <p:cNvPr id="30" name="Title 29">
            <a:extLst>
              <a:ext uri="{FF2B5EF4-FFF2-40B4-BE49-F238E27FC236}">
                <a16:creationId xmlns:a16="http://schemas.microsoft.com/office/drawing/2014/main" xmlns="" id="{B68622D0-DE6D-449A-8A81-270E025B0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 To Technology That Makes Work Easier</a:t>
            </a:r>
          </a:p>
        </p:txBody>
      </p:sp>
    </p:spTree>
    <p:extLst>
      <p:ext uri="{BB962C8B-B14F-4D97-AF65-F5344CB8AC3E}">
        <p14:creationId xmlns:p14="http://schemas.microsoft.com/office/powerpoint/2010/main" val="33166611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gray">
          <a:xfrm>
            <a:off x="492370" y="5326780"/>
            <a:ext cx="5513144" cy="1106487"/>
          </a:xfrm>
          <a:prstGeom prst="rect">
            <a:avLst/>
          </a:prstGeom>
        </p:spPr>
        <p:txBody>
          <a:bodyPr wrap="square" lIns="0" rIns="0" rtlCol="0" anchor="b" anchorCtr="0">
            <a:normAutofit/>
          </a:bodyPr>
          <a:lstStyle/>
          <a:p>
            <a:pPr>
              <a:lnSpc>
                <a:spcPts val="900"/>
              </a:lnSpc>
            </a:pPr>
            <a:r>
              <a:rPr lang="en-US" sz="500" dirty="0">
                <a:cs typeface="Arial" panose="020B0604020202020204" pitchFamily="34" charset="0"/>
              </a:rPr>
              <a:t>Source: Robots: The new low-cost worker, </a:t>
            </a:r>
            <a:r>
              <a:rPr lang="en-US" sz="500" dirty="0" err="1">
                <a:cs typeface="Arial" panose="020B0604020202020204" pitchFamily="34" charset="0"/>
              </a:rPr>
              <a:t>Dhara</a:t>
            </a:r>
            <a:r>
              <a:rPr lang="en-US" sz="500" dirty="0">
                <a:cs typeface="Arial" panose="020B0604020202020204" pitchFamily="34" charset="0"/>
              </a:rPr>
              <a:t> Ranasinghe, CNBC, April 10,2015.</a:t>
            </a:r>
            <a:br>
              <a:rPr lang="en-US" sz="500" dirty="0">
                <a:cs typeface="Arial" panose="020B0604020202020204" pitchFamily="34" charset="0"/>
              </a:rPr>
            </a:br>
            <a:r>
              <a:rPr lang="en-US" sz="500" dirty="0">
                <a:cs typeface="Arial" panose="020B0604020202020204" pitchFamily="34" charset="0"/>
                <a:hlinkClick r:id="rId2"/>
              </a:rPr>
              <a:t>https://www.cnbc.com/2015/04/10/robots-the-new-low-cost-worker.html</a:t>
            </a:r>
            <a:endParaRPr lang="en-US" sz="500" dirty="0"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en-US" sz="500" dirty="0">
                <a:cs typeface="Arial" panose="020B0604020202020204" pitchFamily="34" charset="0"/>
              </a:rPr>
              <a:t>Source: China Can’t Buy Enough Industrial Robots, </a:t>
            </a:r>
            <a:r>
              <a:rPr lang="fi-FI" sz="500" dirty="0">
                <a:cs typeface="Arial" panose="020B0604020202020204" pitchFamily="34" charset="0"/>
              </a:rPr>
              <a:t>Jethro Mullen, CNNTech, June 23, 2016</a:t>
            </a:r>
            <a:r>
              <a:rPr lang="en-US" sz="500" dirty="0">
                <a:cs typeface="Arial" panose="020B0604020202020204" pitchFamily="34" charset="0"/>
              </a:rPr>
              <a:t> http://money.cnn.com/2016/06/23/technology/china-industrial-robots/index.html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ADD28BE2-328F-064E-AA19-5C9F0B4CDA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69329"/>
              </p:ext>
            </p:extLst>
          </p:nvPr>
        </p:nvGraphicFramePr>
        <p:xfrm>
          <a:off x="204517" y="990600"/>
          <a:ext cx="5655754" cy="3770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D833FB-2976-F242-8034-B70EF2515E08}"/>
              </a:ext>
            </a:extLst>
          </p:cNvPr>
          <p:cNvSpPr txBox="1"/>
          <p:nvPr/>
        </p:nvSpPr>
        <p:spPr>
          <a:xfrm>
            <a:off x="469900" y="4818948"/>
            <a:ext cx="5124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expect the role of AI, Robotics, and automation to “increase significantly” </a:t>
            </a:r>
            <a:br>
              <a:rPr lang="en-US" sz="2000" dirty="0"/>
            </a:br>
            <a:r>
              <a:rPr lang="en-US" sz="2000" dirty="0"/>
              <a:t>over the next 2 years.</a:t>
            </a: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BE6249-2749-064F-BD9A-274BC579C3C0}"/>
              </a:ext>
            </a:extLst>
          </p:cNvPr>
          <p:cNvSpPr txBox="1"/>
          <p:nvPr/>
        </p:nvSpPr>
        <p:spPr>
          <a:xfrm>
            <a:off x="907419" y="2607602"/>
            <a:ext cx="3848267" cy="110684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b="1" dirty="0">
                <a:solidFill>
                  <a:srgbClr val="00B0F0"/>
                </a:solidFill>
              </a:rPr>
              <a:t>83%</a:t>
            </a:r>
          </a:p>
          <a:p>
            <a:pPr algn="ctr">
              <a:lnSpc>
                <a:spcPts val="1500"/>
              </a:lnSpc>
              <a:spcAft>
                <a:spcPts val="1200"/>
              </a:spcAft>
            </a:pPr>
            <a:r>
              <a:rPr lang="en-US" dirty="0"/>
              <a:t>of CEOs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534" y="2140225"/>
            <a:ext cx="4842529" cy="418437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01746" y="420624"/>
            <a:ext cx="10363200" cy="594360"/>
          </a:xfrm>
        </p:spPr>
        <p:txBody>
          <a:bodyPr/>
          <a:lstStyle/>
          <a:p>
            <a:r>
              <a:rPr lang="en-US" sz="4000" b="1" dirty="0"/>
              <a:t>The Robots Have Arrived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F5FA53-D9E0-4415-BDAA-E3D83A4ECF53}"/>
              </a:ext>
            </a:extLst>
          </p:cNvPr>
          <p:cNvSpPr txBox="1"/>
          <p:nvPr/>
        </p:nvSpPr>
        <p:spPr>
          <a:xfrm>
            <a:off x="7868971" y="764222"/>
            <a:ext cx="3848267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>
                <a:solidFill>
                  <a:srgbClr val="00B0F0"/>
                </a:solidFill>
              </a:rPr>
              <a:t>41%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C104A2-F1BF-4814-94ED-859AC1810FA7}"/>
              </a:ext>
            </a:extLst>
          </p:cNvPr>
          <p:cNvSpPr txBox="1"/>
          <p:nvPr/>
        </p:nvSpPr>
        <p:spPr>
          <a:xfrm>
            <a:off x="8552054" y="1350260"/>
            <a:ext cx="30968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Of companies are </a:t>
            </a:r>
            <a:r>
              <a:rPr lang="en-US" sz="1800" b="1" dirty="0"/>
              <a:t>already implementing</a:t>
            </a:r>
            <a:r>
              <a:rPr lang="en-US" sz="1800" dirty="0"/>
              <a:t> automation across multiple functions and 9% enterprise-wide.</a:t>
            </a:r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5D32D4A-53A3-44F3-8A8D-0D04234E7A8C}"/>
              </a:ext>
            </a:extLst>
          </p:cNvPr>
          <p:cNvSpPr txBox="1"/>
          <p:nvPr/>
        </p:nvSpPr>
        <p:spPr>
          <a:xfrm>
            <a:off x="8712709" y="4358216"/>
            <a:ext cx="3848267" cy="67710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rgbClr val="00B0F0"/>
                </a:solidFill>
              </a:rPr>
              <a:t>only</a:t>
            </a:r>
            <a:r>
              <a:rPr lang="en-US" sz="4400" b="1" dirty="0">
                <a:solidFill>
                  <a:srgbClr val="00B0F0"/>
                </a:solidFill>
              </a:rPr>
              <a:t> 24%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C2E66B-7812-4616-806F-070F0FB458BE}"/>
              </a:ext>
            </a:extLst>
          </p:cNvPr>
          <p:cNvSpPr txBox="1"/>
          <p:nvPr/>
        </p:nvSpPr>
        <p:spPr>
          <a:xfrm>
            <a:off x="9403964" y="5020340"/>
            <a:ext cx="30968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See jobs going away, </a:t>
            </a:r>
            <a:br>
              <a:rPr lang="en-US" sz="1800" dirty="0"/>
            </a:br>
            <a:r>
              <a:rPr lang="en-US" sz="1800" dirty="0"/>
              <a:t>yet </a:t>
            </a:r>
            <a:r>
              <a:rPr lang="en-US" sz="1800" i="1" dirty="0"/>
              <a:t>83% </a:t>
            </a:r>
            <a:r>
              <a:rPr lang="en-US" sz="1800" dirty="0"/>
              <a:t>see demand </a:t>
            </a:r>
            <a:br>
              <a:rPr lang="en-US" sz="1800" dirty="0"/>
            </a:br>
            <a:r>
              <a:rPr lang="en-US" sz="1800" dirty="0"/>
              <a:t>for </a:t>
            </a:r>
            <a:r>
              <a:rPr lang="en-US" sz="1800" b="1" dirty="0"/>
              <a:t>new skills or new </a:t>
            </a:r>
            <a:br>
              <a:rPr lang="en-US" sz="1800" b="1" dirty="0"/>
            </a:br>
            <a:r>
              <a:rPr lang="en-US" sz="1800" b="1" dirty="0"/>
              <a:t>jobs </a:t>
            </a:r>
            <a:r>
              <a:rPr lang="en-US" sz="1800" dirty="0"/>
              <a:t>as a result.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3584516"/>
      </p:ext>
    </p:extLst>
  </p:cSld>
  <p:clrMapOvr>
    <a:masterClrMapping/>
  </p:clrMapOvr>
  <p:transition xmlns:p14="http://schemas.microsoft.com/office/powerpoint/2010/main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03E7095-A28C-4531-804E-4C3AD48F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Is AI Becoming Dangerous?</a:t>
            </a:r>
            <a:r>
              <a:rPr lang="en-US" dirty="0"/>
              <a:t/>
            </a:r>
            <a:br>
              <a:rPr lang="en-US" dirty="0"/>
            </a:br>
            <a:r>
              <a:rPr lang="en-US" sz="1100" b="0" i="1" dirty="0"/>
              <a:t>68 Dimensions Of Facial Recognition</a:t>
            </a:r>
            <a:endParaRPr lang="en-US" b="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7AA08C-5E26-4A6A-941C-7D402A6B8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7" y="1137502"/>
            <a:ext cx="7224386" cy="5113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ED6DF7-E06A-44FC-9C57-D1A965E61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073" y="215122"/>
            <a:ext cx="3071719" cy="4095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9B3AC6-9509-4FA0-86A9-2349AF586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978" y="4870991"/>
            <a:ext cx="4837514" cy="1545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C3A119-82BA-46B2-B5C0-5285A0F52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786" y="5441156"/>
            <a:ext cx="1845410" cy="80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08F56F-029B-49E6-B88C-2E834A65A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Responsibility and Ethics with AI and 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5FB949-50B3-4388-B527-940DCDA6908C}"/>
              </a:ext>
            </a:extLst>
          </p:cNvPr>
          <p:cNvGrpSpPr/>
          <p:nvPr/>
        </p:nvGrpSpPr>
        <p:grpSpPr>
          <a:xfrm>
            <a:off x="780700" y="1454737"/>
            <a:ext cx="2498813" cy="4888240"/>
            <a:chOff x="780700" y="1454737"/>
            <a:chExt cx="2498813" cy="4888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05F992F-AFC3-4ECC-B241-3D2D2FB130C2}"/>
                </a:ext>
              </a:extLst>
            </p:cNvPr>
            <p:cNvSpPr/>
            <p:nvPr/>
          </p:nvSpPr>
          <p:spPr bwMode="auto">
            <a:xfrm>
              <a:off x="780700" y="1968950"/>
              <a:ext cx="2498813" cy="2976735"/>
            </a:xfrm>
            <a:prstGeom prst="rect">
              <a:avLst/>
            </a:prstGeom>
            <a:solidFill>
              <a:srgbClr val="3A8DB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45720" rIns="18288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Is my information private?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Do I know what information is captured?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Can I see the information?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Can I edit or repair information that is incorrect?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Can I be forgotten?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What happens if it is leaked?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E2206AC-30E1-4A63-B588-3DA64272DE0F}"/>
                </a:ext>
              </a:extLst>
            </p:cNvPr>
            <p:cNvSpPr/>
            <p:nvPr/>
          </p:nvSpPr>
          <p:spPr bwMode="auto">
            <a:xfrm>
              <a:off x="780700" y="1454737"/>
              <a:ext cx="2498813" cy="51421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Privacy</a:t>
              </a:r>
              <a:endPara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16A5615-1BB1-424C-9489-0157468631B6}"/>
                </a:ext>
              </a:extLst>
            </p:cNvPr>
            <p:cNvSpPr/>
            <p:nvPr/>
          </p:nvSpPr>
          <p:spPr bwMode="auto">
            <a:xfrm>
              <a:off x="780700" y="4945685"/>
              <a:ext cx="2498813" cy="1397292"/>
            </a:xfrm>
            <a:prstGeom prst="rect">
              <a:avLst/>
            </a:prstGeom>
            <a:solidFill>
              <a:srgbClr val="3A8DB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45720" rIns="18288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Facebook</a:t>
              </a:r>
              <a:endParaRPr lang="en-US" sz="1100" dirty="0">
                <a:solidFill>
                  <a:schemeClr val="bg1"/>
                </a:solidFill>
                <a:latin typeface="Arial" charset="0"/>
                <a:ea typeface="ＭＳ Ｐゴシック" pitchFamily="28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CVS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Yahoo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Vizio</a:t>
              </a:r>
              <a:r>
                <a:rPr kumimoji="0" lang="en-US" sz="11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 (TV Sets)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Ashley Madison</a:t>
              </a:r>
              <a:endParaRPr kumimoji="0" lang="en-US" sz="11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E38B75F-1393-411D-86A9-4A98C1AB512F}"/>
              </a:ext>
            </a:extLst>
          </p:cNvPr>
          <p:cNvGrpSpPr/>
          <p:nvPr/>
        </p:nvGrpSpPr>
        <p:grpSpPr>
          <a:xfrm>
            <a:off x="3618043" y="1459551"/>
            <a:ext cx="2498813" cy="4888240"/>
            <a:chOff x="3618043" y="1459551"/>
            <a:chExt cx="2498813" cy="4888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1483628-4C91-4F94-A140-4B964971EBC4}"/>
                </a:ext>
              </a:extLst>
            </p:cNvPr>
            <p:cNvSpPr/>
            <p:nvPr/>
          </p:nvSpPr>
          <p:spPr bwMode="auto">
            <a:xfrm>
              <a:off x="3618043" y="1973764"/>
              <a:ext cx="2498813" cy="2976735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45720" rIns="18288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Is the information encrypted and secure?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Who has access to seeing it?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What are the cyber protections?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What rights do I have for damages if lost?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Does the organization hold itself accountable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?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FF94217-3066-4B11-A33A-C3D4D1453C1A}"/>
                </a:ext>
              </a:extLst>
            </p:cNvPr>
            <p:cNvSpPr/>
            <p:nvPr/>
          </p:nvSpPr>
          <p:spPr bwMode="auto">
            <a:xfrm>
              <a:off x="3618043" y="1459551"/>
              <a:ext cx="2498813" cy="51421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Security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64F416C-E2BE-46F3-A9C2-ECD8851CAD4B}"/>
                </a:ext>
              </a:extLst>
            </p:cNvPr>
            <p:cNvSpPr/>
            <p:nvPr/>
          </p:nvSpPr>
          <p:spPr bwMode="auto">
            <a:xfrm>
              <a:off x="3618043" y="4950499"/>
              <a:ext cx="2498813" cy="1397292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45720" rIns="18288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Marriott: 500+ Million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Equifax: 147 Million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Under Armor: 150 Million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Target: 110 Million</a:t>
              </a:r>
              <a:endParaRPr kumimoji="0" lang="en-US" sz="110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Quora: 100 Million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Facebook: 50 Million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DF966C4-4EB5-49C8-86C9-C4023D63D0C0}"/>
              </a:ext>
            </a:extLst>
          </p:cNvPr>
          <p:cNvGrpSpPr/>
          <p:nvPr/>
        </p:nvGrpSpPr>
        <p:grpSpPr>
          <a:xfrm>
            <a:off x="6453030" y="1459551"/>
            <a:ext cx="2498813" cy="4888240"/>
            <a:chOff x="6453030" y="1459551"/>
            <a:chExt cx="2498813" cy="4888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65486E84-80E4-4CE6-ABE5-E987228AAF58}"/>
                </a:ext>
              </a:extLst>
            </p:cNvPr>
            <p:cNvSpPr/>
            <p:nvPr/>
          </p:nvSpPr>
          <p:spPr bwMode="auto">
            <a:xfrm>
              <a:off x="6453030" y="1973764"/>
              <a:ext cx="2498813" cy="2976735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45720" rIns="18288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How will my age, gender, race, education, degree, and other demographic information be used?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What safeguards and processes are there to remove bias?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Is the AI auditable?</a:t>
              </a:r>
            </a:p>
            <a:p>
              <a:pPr marL="112713" marR="0" indent="-112713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What studies and tools can I see?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2372E44-2C36-4833-83C2-1C18A926889A}"/>
                </a:ext>
              </a:extLst>
            </p:cNvPr>
            <p:cNvSpPr/>
            <p:nvPr/>
          </p:nvSpPr>
          <p:spPr bwMode="auto">
            <a:xfrm>
              <a:off x="6453030" y="1459551"/>
              <a:ext cx="2498813" cy="51421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Bias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BC22C03-1385-418B-A178-0BA9489431C2}"/>
                </a:ext>
              </a:extLst>
            </p:cNvPr>
            <p:cNvSpPr/>
            <p:nvPr/>
          </p:nvSpPr>
          <p:spPr bwMode="auto">
            <a:xfrm>
              <a:off x="6453030" y="4950499"/>
              <a:ext cx="2498813" cy="1397292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45720" rIns="18288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Amazon – hiring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Credit scores – Experian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Police </a:t>
              </a:r>
              <a:r>
                <a:rPr lang="en-US" sz="11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images – Implicit bias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Mortgages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B4E4236-CFA9-4293-9BE5-18D195D90E75}"/>
              </a:ext>
            </a:extLst>
          </p:cNvPr>
          <p:cNvGrpSpPr/>
          <p:nvPr/>
        </p:nvGrpSpPr>
        <p:grpSpPr>
          <a:xfrm>
            <a:off x="9286839" y="1454737"/>
            <a:ext cx="2498813" cy="4888240"/>
            <a:chOff x="9286839" y="1454737"/>
            <a:chExt cx="2498813" cy="48882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6BDF950-9DC5-484A-BF27-FB057734035E}"/>
                </a:ext>
              </a:extLst>
            </p:cNvPr>
            <p:cNvSpPr/>
            <p:nvPr/>
          </p:nvSpPr>
          <p:spPr bwMode="auto">
            <a:xfrm>
              <a:off x="9286839" y="1968950"/>
              <a:ext cx="2498813" cy="2976735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45720" rIns="18288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173038" marR="0" indent="-173038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73038" algn="l"/>
                </a:tabLst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Is this information being used to save money or reduce costs?</a:t>
              </a:r>
            </a:p>
            <a:p>
              <a:pPr marL="173038" marR="0" indent="-173038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73038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How will this make people’s work life better?</a:t>
              </a:r>
            </a:p>
            <a:p>
              <a:pPr marL="173038" marR="0" indent="-173038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73038" algn="l"/>
                </a:tabLst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How will this improve customer satisfaction?</a:t>
              </a:r>
            </a:p>
            <a:p>
              <a:pPr marL="173038" marR="0" indent="-173038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173038" algn="l"/>
                </a:tabLst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  <a:ea typeface="ＭＳ Ｐゴシック" pitchFamily="28" charset="-128"/>
                </a:rPr>
                <a:t>How will this make the workplace or team better?</a:t>
              </a: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9F61433B-C05A-438F-8C00-CACDF2B04BCF}"/>
                </a:ext>
              </a:extLst>
            </p:cNvPr>
            <p:cNvSpPr/>
            <p:nvPr/>
          </p:nvSpPr>
          <p:spPr bwMode="auto">
            <a:xfrm>
              <a:off x="9286839" y="1454737"/>
              <a:ext cx="2498813" cy="51421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People Impact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FD53987-C66F-4C9D-B4AE-905942391572}"/>
                </a:ext>
              </a:extLst>
            </p:cNvPr>
            <p:cNvSpPr/>
            <p:nvPr/>
          </p:nvSpPr>
          <p:spPr bwMode="auto">
            <a:xfrm>
              <a:off x="9286839" y="4945685"/>
              <a:ext cx="2498813" cy="1397292"/>
            </a:xfrm>
            <a:prstGeom prst="rect">
              <a:avLst/>
            </a:prstGeom>
            <a:solidFill>
              <a:schemeClr val="bg2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45720" rIns="18288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pitchFamily="28" charset="-128"/>
                </a:rPr>
                <a:t>Everyone?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62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410954" y="6477001"/>
            <a:ext cx="307975" cy="925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800"/>
              </a:spcBef>
              <a:buSzPct val="100000"/>
            </a:pPr>
            <a:fld id="{C58DF478-B544-4ED8-9ED4-6A2648E2D233}" type="slidenum">
              <a:rPr lang="en-US" sz="600">
                <a:solidFill>
                  <a:srgbClr val="FFFFFF"/>
                </a:solidFill>
              </a:rPr>
              <a:pPr algn="r">
                <a:spcBef>
                  <a:spcPts val="800"/>
                </a:spcBef>
                <a:buSzPct val="100000"/>
              </a:pPr>
              <a:t>42</a:t>
            </a:fld>
            <a:endParaRPr lang="en-US" sz="600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90737" y="2261172"/>
            <a:ext cx="3943684" cy="2436235"/>
            <a:chOff x="3743158" y="1801554"/>
            <a:chExt cx="4531895" cy="243623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743158" y="4237789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43158" y="1801554"/>
              <a:ext cx="453189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 txBox="1">
            <a:spLocks/>
          </p:cNvSpPr>
          <p:nvPr/>
        </p:nvSpPr>
        <p:spPr bwMode="gray">
          <a:xfrm>
            <a:off x="919851" y="2640999"/>
            <a:ext cx="9951658" cy="15919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/>
              <a:t>What Can</a:t>
            </a:r>
          </a:p>
          <a:p>
            <a:pPr algn="ctr"/>
            <a:r>
              <a:rPr lang="en-US" sz="5000" b="1" dirty="0"/>
              <a:t>We Do?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3CF37CC-BC09-47A5-A562-E32B0965BD03}"/>
              </a:ext>
            </a:extLst>
          </p:cNvPr>
          <p:cNvSpPr/>
          <p:nvPr/>
        </p:nvSpPr>
        <p:spPr bwMode="auto">
          <a:xfrm>
            <a:off x="1596886" y="1991642"/>
            <a:ext cx="649357" cy="64935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pitchFamily="28" charset="-128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84658803"/>
      </p:ext>
    </p:extLst>
  </p:cSld>
  <p:clrMapOvr>
    <a:masterClrMapping/>
  </p:clrMapOvr>
  <p:transition xmlns:p14="http://schemas.microsoft.com/office/powerpoint/2010/main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7"/>
          <p:cNvSpPr>
            <a:spLocks noChangeShapeType="1"/>
          </p:cNvSpPr>
          <p:nvPr/>
        </p:nvSpPr>
        <p:spPr bwMode="auto">
          <a:xfrm>
            <a:off x="366792" y="5988191"/>
            <a:ext cx="10844464" cy="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ffectLst/>
        </p:spPr>
        <p:txBody>
          <a:bodyPr lIns="121885" tIns="60943" rIns="121885" bIns="60943"/>
          <a:lstStyle/>
          <a:p>
            <a:endParaRPr lang="en-US" sz="20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660707" y="1502803"/>
            <a:ext cx="1559651" cy="6770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1885" tIns="60943" rIns="121885" bIns="60943">
            <a:spAutoFit/>
          </a:bodyPr>
          <a:lstStyle/>
          <a:p>
            <a:pPr algn="ctr" eaLnBrk="1" hangingPunct="1"/>
            <a:r>
              <a:rPr lang="en-US" sz="1800" b="1" dirty="0">
                <a:latin typeface="Calibri"/>
                <a:cs typeface="Calibri"/>
              </a:rPr>
              <a:t>The Industrial</a:t>
            </a:r>
          </a:p>
          <a:p>
            <a:pPr algn="ctr" eaLnBrk="1" hangingPunct="1"/>
            <a:r>
              <a:rPr lang="en-US" sz="1800" b="1" dirty="0">
                <a:latin typeface="Calibri"/>
                <a:cs typeface="Calibri"/>
              </a:rPr>
              <a:t>Corporation</a:t>
            </a:r>
          </a:p>
        </p:txBody>
      </p:sp>
      <p:sp>
        <p:nvSpPr>
          <p:cNvPr id="58" name="Text Box 18"/>
          <p:cNvSpPr txBox="1">
            <a:spLocks noChangeArrowheads="1"/>
          </p:cNvSpPr>
          <p:nvPr/>
        </p:nvSpPr>
        <p:spPr bwMode="auto">
          <a:xfrm>
            <a:off x="3124380" y="1502803"/>
            <a:ext cx="1372998" cy="6770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1885" tIns="60943" rIns="121885" bIns="60943">
            <a:spAutoFit/>
          </a:bodyPr>
          <a:lstStyle/>
          <a:p>
            <a:pPr algn="ctr" eaLnBrk="1" hangingPunct="1"/>
            <a:r>
              <a:rPr lang="en-US" sz="1800" b="1" dirty="0">
                <a:latin typeface="Calibri"/>
                <a:cs typeface="Calibri"/>
              </a:rPr>
              <a:t>Hierarchical</a:t>
            </a:r>
          </a:p>
          <a:p>
            <a:pPr algn="ctr" eaLnBrk="1" hangingPunct="1"/>
            <a:r>
              <a:rPr lang="en-US" sz="1800" b="1" dirty="0">
                <a:latin typeface="Calibri"/>
                <a:cs typeface="Calibri"/>
              </a:rPr>
              <a:t>Leadership</a:t>
            </a: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5335582" y="1502803"/>
            <a:ext cx="1525539" cy="6770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1885" tIns="60943" rIns="121885" bIns="60943">
            <a:spAutoFit/>
          </a:bodyPr>
          <a:lstStyle/>
          <a:p>
            <a:pPr algn="ctr" eaLnBrk="1" hangingPunct="1"/>
            <a:r>
              <a:rPr lang="en-US" sz="1800" b="1" dirty="0">
                <a:latin typeface="Calibri"/>
                <a:cs typeface="Calibri"/>
              </a:rPr>
              <a:t>Collaborative</a:t>
            </a:r>
          </a:p>
          <a:p>
            <a:pPr algn="ctr" eaLnBrk="1" hangingPunct="1"/>
            <a:r>
              <a:rPr lang="en-US" sz="1800" b="1" dirty="0">
                <a:latin typeface="Calibri"/>
                <a:cs typeface="Calibri"/>
              </a:rPr>
              <a:t>Management</a:t>
            </a:r>
          </a:p>
        </p:txBody>
      </p:sp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7615127" y="1502803"/>
            <a:ext cx="1412495" cy="6770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21885" tIns="60943" rIns="121885" bIns="60943">
            <a:spAutoFit/>
          </a:bodyPr>
          <a:lstStyle/>
          <a:p>
            <a:pPr algn="ctr" eaLnBrk="1" hangingPunct="1"/>
            <a:r>
              <a:rPr lang="en-US" sz="1800" b="1" dirty="0">
                <a:latin typeface="Calibri"/>
                <a:cs typeface="Calibri"/>
              </a:rPr>
              <a:t>A Networks </a:t>
            </a:r>
            <a:r>
              <a:rPr lang="ru-RU" sz="1800" b="1" dirty="0">
                <a:latin typeface="Calibri"/>
                <a:cs typeface="Calibri"/>
              </a:rPr>
              <a:t/>
            </a:r>
            <a:br>
              <a:rPr lang="ru-RU" sz="1800" b="1" dirty="0">
                <a:latin typeface="Calibri"/>
                <a:cs typeface="Calibri"/>
              </a:rPr>
            </a:br>
            <a:r>
              <a:rPr lang="en-US" sz="1800" b="1" dirty="0">
                <a:latin typeface="Calibri"/>
                <a:cs typeface="Calibri"/>
              </a:rPr>
              <a:t>of</a:t>
            </a:r>
            <a:r>
              <a:rPr lang="ru-RU" sz="1800" b="1" dirty="0">
                <a:latin typeface="Calibri"/>
                <a:cs typeface="Calibri"/>
              </a:rPr>
              <a:t> </a:t>
            </a:r>
            <a:r>
              <a:rPr lang="en-US" sz="1800" b="1" dirty="0">
                <a:latin typeface="Calibri"/>
                <a:cs typeface="Calibri"/>
              </a:rPr>
              <a:t>Teams</a:t>
            </a:r>
          </a:p>
        </p:txBody>
      </p:sp>
      <p:sp>
        <p:nvSpPr>
          <p:cNvPr id="62" name="Text Box 22"/>
          <p:cNvSpPr txBox="1">
            <a:spLocks noChangeArrowheads="1"/>
          </p:cNvSpPr>
          <p:nvPr/>
        </p:nvSpPr>
        <p:spPr bwMode="auto">
          <a:xfrm>
            <a:off x="1018509" y="6031321"/>
            <a:ext cx="1046253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85" tIns="60943" rIns="121885" bIns="60943">
            <a:spAutoFit/>
          </a:bodyPr>
          <a:lstStyle/>
          <a:p>
            <a:pPr eaLnBrk="1" hangingPunct="1"/>
            <a:r>
              <a:rPr lang="en-US" sz="2100" b="1" dirty="0">
                <a:latin typeface="Calibri"/>
                <a:cs typeface="Calibri"/>
              </a:rPr>
              <a:t>&lt;1950s</a:t>
            </a:r>
          </a:p>
        </p:txBody>
      </p:sp>
      <p:sp>
        <p:nvSpPr>
          <p:cNvPr id="63" name="Text Box 23"/>
          <p:cNvSpPr txBox="1">
            <a:spLocks noChangeArrowheads="1"/>
          </p:cNvSpPr>
          <p:nvPr/>
        </p:nvSpPr>
        <p:spPr bwMode="auto">
          <a:xfrm>
            <a:off x="3033272" y="6031321"/>
            <a:ext cx="1380212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85" tIns="60943" rIns="121885" bIns="60943">
            <a:spAutoFit/>
          </a:bodyPr>
          <a:lstStyle/>
          <a:p>
            <a:pPr eaLnBrk="1" hangingPunct="1"/>
            <a:r>
              <a:rPr lang="en-US" sz="2100" b="1" dirty="0">
                <a:latin typeface="Calibri"/>
                <a:cs typeface="Calibri"/>
              </a:rPr>
              <a:t>1960s-80s</a:t>
            </a:r>
          </a:p>
        </p:txBody>
      </p:sp>
      <p:sp>
        <p:nvSpPr>
          <p:cNvPr id="64" name="Text Box 24"/>
          <p:cNvSpPr txBox="1">
            <a:spLocks noChangeArrowheads="1"/>
          </p:cNvSpPr>
          <p:nvPr/>
        </p:nvSpPr>
        <p:spPr bwMode="auto">
          <a:xfrm>
            <a:off x="7755006" y="6031322"/>
            <a:ext cx="912211" cy="45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85" tIns="60943" rIns="121885" bIns="60943">
            <a:spAutoFit/>
          </a:bodyPr>
          <a:lstStyle/>
          <a:p>
            <a:pPr eaLnBrk="1" hangingPunct="1"/>
            <a:r>
              <a:rPr lang="en-US" sz="2100" b="1" dirty="0">
                <a:latin typeface="Calibri"/>
                <a:cs typeface="Calibri"/>
              </a:rPr>
              <a:t>Today</a:t>
            </a:r>
          </a:p>
        </p:txBody>
      </p:sp>
      <p:sp>
        <p:nvSpPr>
          <p:cNvPr id="65" name="Text Box 35"/>
          <p:cNvSpPr txBox="1">
            <a:spLocks noChangeArrowheads="1"/>
          </p:cNvSpPr>
          <p:nvPr/>
        </p:nvSpPr>
        <p:spPr bwMode="auto">
          <a:xfrm>
            <a:off x="5509515" y="6031321"/>
            <a:ext cx="909999" cy="4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85" tIns="60943" rIns="121885" bIns="60943">
            <a:spAutoFit/>
          </a:bodyPr>
          <a:lstStyle/>
          <a:p>
            <a:pPr eaLnBrk="1" hangingPunct="1"/>
            <a:r>
              <a:rPr lang="en-US" sz="2100" b="1" dirty="0">
                <a:latin typeface="Calibri"/>
                <a:cs typeface="Calibri"/>
              </a:rPr>
              <a:t>1990s</a:t>
            </a:r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366793" y="4248267"/>
            <a:ext cx="9315245" cy="647417"/>
            <a:chOff x="512" y="2616"/>
            <a:chExt cx="4597" cy="384"/>
          </a:xfrm>
          <a:solidFill>
            <a:schemeClr val="accent1">
              <a:lumMod val="75000"/>
            </a:schemeClr>
          </a:solidFill>
        </p:grpSpPr>
        <p:sp>
          <p:nvSpPr>
            <p:cNvPr id="86" name="AutoShape 46"/>
            <p:cNvSpPr>
              <a:spLocks noChangeArrowheads="1"/>
            </p:cNvSpPr>
            <p:nvPr/>
          </p:nvSpPr>
          <p:spPr bwMode="auto">
            <a:xfrm>
              <a:off x="512" y="2616"/>
              <a:ext cx="1132" cy="38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Andrew Carnegie</a:t>
              </a:r>
              <a:b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Henry Ford</a:t>
              </a:r>
            </a:p>
          </p:txBody>
        </p:sp>
        <p:sp>
          <p:nvSpPr>
            <p:cNvPr id="87" name="AutoShape 48"/>
            <p:cNvSpPr>
              <a:spLocks noChangeArrowheads="1"/>
            </p:cNvSpPr>
            <p:nvPr/>
          </p:nvSpPr>
          <p:spPr bwMode="auto">
            <a:xfrm>
              <a:off x="3882" y="2616"/>
              <a:ext cx="1227" cy="38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Netflix, Google, </a:t>
              </a:r>
            </a:p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Calibri"/>
                  <a:cs typeface="Calibri"/>
                </a:rPr>
                <a:t>Facebook</a:t>
              </a:r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, Amazon</a:t>
              </a:r>
            </a:p>
          </p:txBody>
        </p:sp>
        <p:sp>
          <p:nvSpPr>
            <p:cNvPr id="88" name="AutoShape 58"/>
            <p:cNvSpPr>
              <a:spLocks noChangeArrowheads="1"/>
            </p:cNvSpPr>
            <p:nvPr/>
          </p:nvSpPr>
          <p:spPr bwMode="auto">
            <a:xfrm>
              <a:off x="1644" y="2616"/>
              <a:ext cx="1134" cy="38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Jack Welch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Peter </a:t>
              </a:r>
              <a:r>
                <a:rPr lang="en-US" sz="1400" b="1" dirty="0" err="1">
                  <a:solidFill>
                    <a:schemeClr val="bg1"/>
                  </a:solidFill>
                  <a:latin typeface="Calibri"/>
                  <a:cs typeface="Calibri"/>
                </a:rPr>
                <a:t>Drucker</a:t>
              </a:r>
              <a:endParaRPr lang="en-US" sz="1400" b="1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89" name="AutoShape 47"/>
            <p:cNvSpPr>
              <a:spLocks noChangeArrowheads="1"/>
            </p:cNvSpPr>
            <p:nvPr/>
          </p:nvSpPr>
          <p:spPr bwMode="auto">
            <a:xfrm>
              <a:off x="2778" y="2616"/>
              <a:ext cx="1104" cy="38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Howard Schulz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Steve Jobs</a:t>
              </a:r>
            </a:p>
          </p:txBody>
        </p:sp>
      </p:grpSp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366793" y="2479673"/>
            <a:ext cx="9315245" cy="647417"/>
            <a:chOff x="512" y="1567"/>
            <a:chExt cx="4597" cy="384"/>
          </a:xfrm>
          <a:solidFill>
            <a:schemeClr val="accent4">
              <a:lumMod val="50000"/>
            </a:schemeClr>
          </a:solidFill>
        </p:grpSpPr>
        <p:sp>
          <p:nvSpPr>
            <p:cNvPr id="82" name="AutoShape 55"/>
            <p:cNvSpPr>
              <a:spLocks noChangeArrowheads="1"/>
            </p:cNvSpPr>
            <p:nvPr/>
          </p:nvSpPr>
          <p:spPr bwMode="auto">
            <a:xfrm>
              <a:off x="1644" y="1567"/>
              <a:ext cx="1142" cy="38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Profit, Growth, 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Financial Engineering</a:t>
              </a:r>
            </a:p>
          </p:txBody>
        </p:sp>
        <p:sp>
          <p:nvSpPr>
            <p:cNvPr id="83" name="AutoShape 56"/>
            <p:cNvSpPr>
              <a:spLocks noChangeArrowheads="1"/>
            </p:cNvSpPr>
            <p:nvPr/>
          </p:nvSpPr>
          <p:spPr bwMode="auto">
            <a:xfrm>
              <a:off x="2778" y="1567"/>
              <a:ext cx="1104" cy="38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Customer Service,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Employees as Leaders</a:t>
              </a:r>
            </a:p>
          </p:txBody>
        </p:sp>
        <p:sp>
          <p:nvSpPr>
            <p:cNvPr id="84" name="AutoShape 57"/>
            <p:cNvSpPr>
              <a:spLocks noChangeArrowheads="1"/>
            </p:cNvSpPr>
            <p:nvPr/>
          </p:nvSpPr>
          <p:spPr bwMode="auto">
            <a:xfrm>
              <a:off x="3882" y="1567"/>
              <a:ext cx="1227" cy="38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Mission, Purpose,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Sustainability</a:t>
              </a:r>
            </a:p>
          </p:txBody>
        </p:sp>
        <p:sp>
          <p:nvSpPr>
            <p:cNvPr id="85" name="AutoShape 59"/>
            <p:cNvSpPr>
              <a:spLocks noChangeArrowheads="1"/>
            </p:cNvSpPr>
            <p:nvPr/>
          </p:nvSpPr>
          <p:spPr bwMode="auto">
            <a:xfrm>
              <a:off x="512" y="1567"/>
              <a:ext cx="1132" cy="384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Operational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Efficiency</a:t>
              </a:r>
            </a:p>
          </p:txBody>
        </p:sp>
      </p:grpSp>
      <p:sp>
        <p:nvSpPr>
          <p:cNvPr id="68" name="Text Box 24"/>
          <p:cNvSpPr txBox="1">
            <a:spLocks noChangeArrowheads="1"/>
          </p:cNvSpPr>
          <p:nvPr/>
        </p:nvSpPr>
        <p:spPr bwMode="auto">
          <a:xfrm>
            <a:off x="10199556" y="6031321"/>
            <a:ext cx="792519" cy="44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21885" tIns="60943" rIns="121885" bIns="60943">
            <a:spAutoFit/>
          </a:bodyPr>
          <a:lstStyle/>
          <a:p>
            <a:pPr eaLnBrk="1" hangingPunct="1"/>
            <a:r>
              <a:rPr lang="en-US" sz="2100" b="1" dirty="0">
                <a:latin typeface="Calibri"/>
                <a:cs typeface="Calibri"/>
              </a:rPr>
              <a:t>2020</a:t>
            </a:r>
          </a:p>
        </p:txBody>
      </p:sp>
      <p:grpSp>
        <p:nvGrpSpPr>
          <p:cNvPr id="7" name="Group 37"/>
          <p:cNvGrpSpPr/>
          <p:nvPr/>
        </p:nvGrpSpPr>
        <p:grpSpPr>
          <a:xfrm>
            <a:off x="366793" y="3369871"/>
            <a:ext cx="9315245" cy="654161"/>
            <a:chOff x="290614" y="3678997"/>
            <a:chExt cx="7297738" cy="615950"/>
          </a:xfrm>
          <a:solidFill>
            <a:schemeClr val="accent5">
              <a:lumMod val="75000"/>
            </a:schemeClr>
          </a:solidFill>
        </p:grpSpPr>
        <p:grpSp>
          <p:nvGrpSpPr>
            <p:cNvPr id="8" name="Group 65"/>
            <p:cNvGrpSpPr>
              <a:grpSpLocks/>
            </p:cNvGrpSpPr>
            <p:nvPr/>
          </p:nvGrpSpPr>
          <p:grpSpPr bwMode="auto">
            <a:xfrm>
              <a:off x="290614" y="3678997"/>
              <a:ext cx="5349875" cy="615950"/>
              <a:chOff x="512" y="2095"/>
              <a:chExt cx="3370" cy="388"/>
            </a:xfrm>
            <a:grpFill/>
          </p:grpSpPr>
          <p:sp>
            <p:nvSpPr>
              <p:cNvPr id="79" name="AutoShape 52"/>
              <p:cNvSpPr>
                <a:spLocks noChangeArrowheads="1"/>
              </p:cNvSpPr>
              <p:nvPr/>
            </p:nvSpPr>
            <p:spPr bwMode="auto">
              <a:xfrm>
                <a:off x="512" y="2095"/>
                <a:ext cx="1132" cy="384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Industrial Age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People as Workers</a:t>
                </a:r>
              </a:p>
            </p:txBody>
          </p:sp>
          <p:sp>
            <p:nvSpPr>
              <p:cNvPr id="80" name="AutoShape 53"/>
              <p:cNvSpPr>
                <a:spLocks noChangeArrowheads="1"/>
              </p:cNvSpPr>
              <p:nvPr/>
            </p:nvSpPr>
            <p:spPr bwMode="auto">
              <a:xfrm>
                <a:off x="1644" y="2095"/>
                <a:ext cx="1142" cy="384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Management by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Objective</a:t>
                </a:r>
              </a:p>
            </p:txBody>
          </p:sp>
          <p:sp>
            <p:nvSpPr>
              <p:cNvPr id="81" name="AutoShape 54"/>
              <p:cNvSpPr>
                <a:spLocks noChangeArrowheads="1"/>
              </p:cNvSpPr>
              <p:nvPr/>
            </p:nvSpPr>
            <p:spPr bwMode="auto">
              <a:xfrm>
                <a:off x="2787" y="2099"/>
                <a:ext cx="1095" cy="384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Servant Leadership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Work Together</a:t>
                </a:r>
              </a:p>
            </p:txBody>
          </p:sp>
        </p:grpSp>
        <p:sp>
          <p:nvSpPr>
            <p:cNvPr id="78" name="AutoShape 54"/>
            <p:cNvSpPr>
              <a:spLocks noChangeArrowheads="1"/>
            </p:cNvSpPr>
            <p:nvPr/>
          </p:nvSpPr>
          <p:spPr bwMode="auto">
            <a:xfrm>
              <a:off x="5640490" y="3678997"/>
              <a:ext cx="1947862" cy="609600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Empower the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Team</a:t>
              </a:r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366793" y="5170491"/>
            <a:ext cx="9315245" cy="659228"/>
            <a:chOff x="290614" y="5374447"/>
            <a:chExt cx="7297738" cy="620721"/>
          </a:xfrm>
          <a:solidFill>
            <a:schemeClr val="accent2"/>
          </a:solidFill>
        </p:grpSpPr>
        <p:grpSp>
          <p:nvGrpSpPr>
            <p:cNvPr id="10" name="Group 63"/>
            <p:cNvGrpSpPr>
              <a:grpSpLocks/>
            </p:cNvGrpSpPr>
            <p:nvPr/>
          </p:nvGrpSpPr>
          <p:grpSpPr bwMode="auto">
            <a:xfrm>
              <a:off x="290614" y="5374447"/>
              <a:ext cx="7297738" cy="609600"/>
              <a:chOff x="512" y="3163"/>
              <a:chExt cx="4597" cy="384"/>
            </a:xfrm>
            <a:grpFill/>
          </p:grpSpPr>
          <p:sp>
            <p:nvSpPr>
              <p:cNvPr id="74" name="AutoShape 49"/>
              <p:cNvSpPr>
                <a:spLocks noChangeArrowheads="1"/>
              </p:cNvSpPr>
              <p:nvPr/>
            </p:nvSpPr>
            <p:spPr bwMode="auto">
              <a:xfrm>
                <a:off x="512" y="3163"/>
                <a:ext cx="1132" cy="384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The Corporation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is King</a:t>
                </a:r>
              </a:p>
            </p:txBody>
          </p:sp>
          <p:sp>
            <p:nvSpPr>
              <p:cNvPr id="75" name="AutoShape 50"/>
              <p:cNvSpPr>
                <a:spLocks noChangeArrowheads="1"/>
              </p:cNvSpPr>
              <p:nvPr/>
            </p:nvSpPr>
            <p:spPr bwMode="auto">
              <a:xfrm>
                <a:off x="1644" y="3163"/>
                <a:ext cx="1134" cy="384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The Executives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are King</a:t>
                </a:r>
              </a:p>
            </p:txBody>
          </p:sp>
          <p:sp>
            <p:nvSpPr>
              <p:cNvPr id="76" name="AutoShape 51"/>
              <p:cNvSpPr>
                <a:spLocks noChangeArrowheads="1"/>
              </p:cNvSpPr>
              <p:nvPr/>
            </p:nvSpPr>
            <p:spPr bwMode="auto">
              <a:xfrm>
                <a:off x="3882" y="3163"/>
                <a:ext cx="1227" cy="384"/>
              </a:xfrm>
              <a:prstGeom prst="roundRect">
                <a:avLst>
                  <a:gd name="adj" fmla="val 16667"/>
                </a:avLst>
              </a:prstGeom>
              <a:grpFill/>
              <a:ln w="9525" algn="ctr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The Teams and 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Team Leaders are Kings</a:t>
                </a:r>
              </a:p>
            </p:txBody>
          </p:sp>
        </p:grpSp>
        <p:sp>
          <p:nvSpPr>
            <p:cNvPr id="73" name="AutoShape 50"/>
            <p:cNvSpPr>
              <a:spLocks noChangeArrowheads="1"/>
            </p:cNvSpPr>
            <p:nvPr/>
          </p:nvSpPr>
          <p:spPr bwMode="auto">
            <a:xfrm>
              <a:off x="3901539" y="5385568"/>
              <a:ext cx="1738287" cy="609600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The People are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King(s)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82039" y="1502803"/>
            <a:ext cx="2262420" cy="4315105"/>
            <a:chOff x="9658086" y="1498628"/>
            <a:chExt cx="2256823" cy="4303119"/>
          </a:xfrm>
        </p:grpSpPr>
        <p:sp>
          <p:nvSpPr>
            <p:cNvPr id="77" name="AutoShape 57"/>
            <p:cNvSpPr>
              <a:spLocks noChangeArrowheads="1"/>
            </p:cNvSpPr>
            <p:nvPr/>
          </p:nvSpPr>
          <p:spPr bwMode="auto">
            <a:xfrm>
              <a:off x="9658086" y="2466762"/>
              <a:ext cx="2256823" cy="64561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Citizenship, Trust,</a:t>
              </a:r>
              <a:b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Growth, Learning</a:t>
              </a:r>
            </a:p>
          </p:txBody>
        </p:sp>
        <p:sp>
          <p:nvSpPr>
            <p:cNvPr id="92" name="AutoShape 57"/>
            <p:cNvSpPr>
              <a:spLocks noChangeArrowheads="1"/>
            </p:cNvSpPr>
            <p:nvPr/>
          </p:nvSpPr>
          <p:spPr bwMode="auto">
            <a:xfrm>
              <a:off x="9658086" y="3367235"/>
              <a:ext cx="2256823" cy="64561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Productivity, Wellness, </a:t>
              </a:r>
              <a:b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Responsibility</a:t>
              </a:r>
            </a:p>
          </p:txBody>
        </p:sp>
        <p:sp>
          <p:nvSpPr>
            <p:cNvPr id="93" name="AutoShape 57"/>
            <p:cNvSpPr>
              <a:spLocks noChangeArrowheads="1"/>
            </p:cNvSpPr>
            <p:nvPr/>
          </p:nvSpPr>
          <p:spPr bwMode="auto">
            <a:xfrm>
              <a:off x="9658086" y="4236466"/>
              <a:ext cx="2256823" cy="64561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Unilever, </a:t>
              </a:r>
              <a:r>
                <a:rPr lang="en-US" sz="1400" b="1" dirty="0" err="1">
                  <a:solidFill>
                    <a:schemeClr val="bg1"/>
                  </a:solidFill>
                  <a:latin typeface="Calibri"/>
                  <a:cs typeface="Calibri"/>
                </a:rPr>
                <a:t>Allbirds</a:t>
              </a:r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,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Patagonia, Whole Foods</a:t>
              </a:r>
            </a:p>
          </p:txBody>
        </p:sp>
        <p:sp>
          <p:nvSpPr>
            <p:cNvPr id="94" name="AutoShape 57"/>
            <p:cNvSpPr>
              <a:spLocks noChangeArrowheads="1"/>
            </p:cNvSpPr>
            <p:nvPr/>
          </p:nvSpPr>
          <p:spPr bwMode="auto">
            <a:xfrm>
              <a:off x="9658086" y="5156128"/>
              <a:ext cx="2256823" cy="64561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The Individual, </a:t>
              </a:r>
              <a:b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Calibri"/>
                  <a:cs typeface="Calibri"/>
                </a:rPr>
                <a:t>Community, and Team</a:t>
              </a:r>
            </a:p>
          </p:txBody>
        </p:sp>
        <p:sp>
          <p:nvSpPr>
            <p:cNvPr id="95" name="Text Box 21"/>
            <p:cNvSpPr txBox="1">
              <a:spLocks noChangeArrowheads="1"/>
            </p:cNvSpPr>
            <p:nvPr/>
          </p:nvSpPr>
          <p:spPr bwMode="auto">
            <a:xfrm>
              <a:off x="10131601" y="1498628"/>
              <a:ext cx="1359843" cy="674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21581" tIns="60791" rIns="121581" bIns="60791">
              <a:spAutoFit/>
            </a:bodyPr>
            <a:lstStyle/>
            <a:p>
              <a:pPr algn="ctr" eaLnBrk="1" hangingPunct="1"/>
              <a:r>
                <a:rPr lang="en-US" sz="1800" b="1" dirty="0">
                  <a:latin typeface="Calibri"/>
                  <a:cs typeface="Calibri"/>
                </a:rPr>
                <a:t>The Trusted</a:t>
              </a:r>
              <a:br>
                <a:rPr lang="en-US" sz="1800" b="1" dirty="0">
                  <a:latin typeface="Calibri"/>
                  <a:cs typeface="Calibri"/>
                </a:rPr>
              </a:br>
              <a:r>
                <a:rPr lang="en-US" sz="1800" b="1" dirty="0">
                  <a:latin typeface="Calibri"/>
                  <a:cs typeface="Calibri"/>
                </a:rPr>
                <a:t>Enterprise</a:t>
              </a:r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F6E6F041-6A9E-4BAA-ABA6-57487A87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 New Paradigm For Management</a:t>
            </a:r>
          </a:p>
        </p:txBody>
      </p:sp>
    </p:spTree>
    <p:extLst>
      <p:ext uri="{BB962C8B-B14F-4D97-AF65-F5344CB8AC3E}">
        <p14:creationId xmlns:p14="http://schemas.microsoft.com/office/powerpoint/2010/main" val="17448526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New Breed of Leadership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4294967295"/>
          </p:nvPr>
        </p:nvSpPr>
        <p:spPr>
          <a:xfrm>
            <a:off x="486230" y="1993677"/>
            <a:ext cx="5537200" cy="4633912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1600" dirty="0"/>
              <a:t>Like human DNA, Digital DNA carries the 23 underlying instructions, development, functioning, and replication for being “digital’. </a:t>
            </a:r>
          </a:p>
          <a:p>
            <a:pPr marL="0" lvl="1" indent="0">
              <a:buNone/>
            </a:pPr>
            <a:endParaRPr lang="en-US" sz="1600" dirty="0"/>
          </a:p>
          <a:p>
            <a:pPr marL="0" lvl="1" indent="0">
              <a:buNone/>
            </a:pPr>
            <a:r>
              <a:rPr lang="en-US" sz="1600" dirty="0"/>
              <a:t>These are expressed as digital traits and characteristics. They are present in all areas of the organization: business models, operating models, customer interaction, organization structure, talent, technology, cyber-security, culture, etc.</a:t>
            </a:r>
          </a:p>
          <a:p>
            <a:pPr marL="0" lvl="1" indent="0">
              <a:buNone/>
            </a:pPr>
            <a:endParaRPr lang="en-US" sz="1600" dirty="0"/>
          </a:p>
          <a:p>
            <a:pPr marL="0" lvl="1" indent="0">
              <a:buNone/>
            </a:pPr>
            <a:r>
              <a:rPr lang="en-US" sz="1600" dirty="0"/>
              <a:t>There are four levels of Digital Maturity: </a:t>
            </a:r>
            <a:br>
              <a:rPr lang="en-US" sz="1600" dirty="0"/>
            </a:br>
            <a:r>
              <a:rPr lang="en-US" sz="1600" dirty="0"/>
              <a:t>Exploring, Doing, Becoming, and Being. </a:t>
            </a:r>
          </a:p>
          <a:p>
            <a:pPr marL="0" lvl="1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426493" y="1137331"/>
            <a:ext cx="8227093" cy="730448"/>
          </a:xfrm>
          <a:prstGeom prst="rect">
            <a:avLst/>
          </a:prstGeom>
        </p:spPr>
        <p:txBody>
          <a:bodyPr vert="horz" lIns="91412" tIns="45706" rIns="91412" bIns="45706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rgbClr val="3C3C3B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199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560625" y="319782"/>
            <a:ext cx="5478975" cy="6078123"/>
            <a:chOff x="6949245" y="319782"/>
            <a:chExt cx="5478975" cy="6078123"/>
          </a:xfrm>
        </p:grpSpPr>
        <p:pic>
          <p:nvPicPr>
            <p:cNvPr id="111" name="Picture 110" descr="DigitalDna-02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9245" y="319782"/>
              <a:ext cx="2266073" cy="6078123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8585208" y="754495"/>
              <a:ext cx="1969162" cy="26826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b="1" kern="0" dirty="0">
                  <a:solidFill>
                    <a:schemeClr val="accent1"/>
                  </a:solidFill>
                  <a:latin typeface="+mn-lt"/>
                </a:rPr>
                <a:t>Real time &amp; on-demand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656129" y="1534909"/>
              <a:ext cx="1575081" cy="22016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b="1" kern="0" dirty="0">
                  <a:solidFill>
                    <a:schemeClr val="accent1"/>
                  </a:solidFill>
                  <a:latin typeface="+mn-lt"/>
                </a:rPr>
                <a:t>Fluidity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9111366" y="3100047"/>
              <a:ext cx="1567218" cy="22016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b="1" kern="0" dirty="0">
                  <a:solidFill>
                    <a:schemeClr val="accent1"/>
                  </a:solidFill>
                  <a:latin typeface="+mn-lt"/>
                </a:rPr>
                <a:t>Constant disruption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364640" y="4678605"/>
              <a:ext cx="4063580" cy="21483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b="1" kern="0" dirty="0">
                  <a:solidFill>
                    <a:schemeClr val="accent1"/>
                  </a:solidFill>
                  <a:latin typeface="+mn-lt"/>
                </a:rPr>
                <a:t>Changing mix of traditional &amp; non-traditional stakeholders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949514" y="513081"/>
              <a:ext cx="1513676" cy="20201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Continuously innovating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156005" y="1280493"/>
              <a:ext cx="2730681" cy="1840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Modulating risk &amp; security boundaries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136426" y="2066948"/>
              <a:ext cx="1823882" cy="16576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Morphing team structures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9129410" y="2298316"/>
              <a:ext cx="1830898" cy="20030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b="1" kern="0" dirty="0">
                  <a:solidFill>
                    <a:schemeClr val="accent1"/>
                  </a:solidFill>
                  <a:latin typeface="+mn-lt"/>
                </a:rPr>
                <a:t>Intentionally collaborative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763633" y="3872206"/>
              <a:ext cx="1936543" cy="20201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Multi-modal operations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9172279" y="5417013"/>
              <a:ext cx="2778401" cy="19497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b="1" kern="0" dirty="0">
                  <a:solidFill>
                    <a:schemeClr val="accent1"/>
                  </a:solidFill>
                  <a:latin typeface="+mn-lt"/>
                </a:rPr>
                <a:t>Continuous ecosystem disruption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9039677" y="6147263"/>
              <a:ext cx="827519" cy="19500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b="1" kern="0" dirty="0">
                  <a:solidFill>
                    <a:schemeClr val="accent1"/>
                  </a:solidFill>
                  <a:latin typeface="+mn-lt"/>
                </a:rPr>
                <a:t>Iterative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882503" y="2844936"/>
              <a:ext cx="2393137" cy="24328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Changing nature and typology of work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9056019" y="5674762"/>
              <a:ext cx="2252692" cy="1840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Constantly changing decision criteria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8048088" y="1032918"/>
              <a:ext cx="3168551" cy="1840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Ongoing shifts in decision rights and power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966441" y="1795392"/>
              <a:ext cx="1248387" cy="1840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Geography agnostic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262510" y="4179098"/>
              <a:ext cx="2624176" cy="131535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Uneven velocity between digital &amp; legacy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953038" y="2579729"/>
              <a:ext cx="2162815" cy="20849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Dynamic skill requirements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9117381" y="3345726"/>
              <a:ext cx="2838750" cy="19960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Increased customer involvement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028337" y="4411496"/>
              <a:ext cx="3447383" cy="20496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Productive mobility (non-traditional workspace options)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860641" y="4893949"/>
              <a:ext cx="2530612" cy="18409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Flattening and changing hierarchy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9108215" y="5143641"/>
              <a:ext cx="452525" cy="19044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Agility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851469" y="5894827"/>
              <a:ext cx="2264384" cy="230556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Fail early, fail fast, learn faster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9022161" y="3610934"/>
              <a:ext cx="1514922" cy="184093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indent="0" algn="ctr" defTabSz="914400">
                <a:lnSpc>
                  <a:spcPts val="1200"/>
                </a:lnSpc>
                <a:spcBef>
                  <a:spcPts val="1200"/>
                </a:spcBef>
                <a:buSzPct val="25000"/>
                <a:buFont typeface="Arial"/>
                <a:buNone/>
                <a:defRPr sz="800" b="0">
                  <a:latin typeface="Arial"/>
                  <a:cs typeface="Arial"/>
                </a:defRPr>
              </a:lvl1pPr>
              <a:lvl2pPr marL="408178" lvl="1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  <a:latin typeface="Arial"/>
                  <a:cs typeface="Arial"/>
                </a:defRPr>
              </a:lvl2pPr>
              <a:lvl3pPr marL="816356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200">
                  <a:solidFill>
                    <a:schemeClr val="tx2"/>
                  </a:solidFill>
                </a:defRPr>
              </a:lvl3pPr>
              <a:lvl4pPr marL="1224535" indent="0" defTabSz="914400">
                <a:spcBef>
                  <a:spcPts val="600"/>
                </a:spcBef>
                <a:buClrTx/>
                <a:buSzPct val="100000"/>
                <a:buFont typeface="Arial"/>
                <a:buNone/>
                <a:defRPr sz="1100" baseline="0">
                  <a:solidFill>
                    <a:schemeClr val="tx2"/>
                  </a:solidFill>
                </a:defRPr>
              </a:lvl4pPr>
              <a:lvl5pPr marL="1632713" indent="0" defTabSz="798513">
                <a:spcBef>
                  <a:spcPts val="600"/>
                </a:spcBef>
                <a:buClrTx/>
                <a:buSzPct val="100000"/>
                <a:buFont typeface="Arial"/>
                <a:buNone/>
                <a:tabLst/>
                <a:defRPr sz="1100" baseline="0">
                  <a:solidFill>
                    <a:schemeClr val="tx2"/>
                  </a:solidFill>
                </a:defRPr>
              </a:lvl5pPr>
              <a:lvl6pPr marL="25146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8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90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200" indent="-228600" defTabSz="914400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l" defTabSz="914120">
                <a:defRPr/>
              </a:pPr>
              <a:r>
                <a:rPr lang="en-US" sz="902" kern="0" dirty="0">
                  <a:latin typeface="+mn-lt"/>
                </a:rPr>
                <a:t>Democratizing information</a:t>
              </a:r>
            </a:p>
          </p:txBody>
        </p:sp>
        <p:sp>
          <p:nvSpPr>
            <p:cNvPr id="112" name="Oval 111"/>
            <p:cNvSpPr/>
            <p:nvPr/>
          </p:nvSpPr>
          <p:spPr bwMode="gray">
            <a:xfrm>
              <a:off x="8277400" y="787959"/>
              <a:ext cx="174480" cy="167152"/>
            </a:xfrm>
            <a:prstGeom prst="ellipse">
              <a:avLst/>
            </a:prstGeom>
            <a:solidFill>
              <a:srgbClr val="FFFFFF"/>
            </a:solidFill>
            <a:ln w="38100" cmpd="sng" algn="ctr">
              <a:solidFill>
                <a:srgbClr val="81BC00"/>
              </a:solidFill>
              <a:miter lim="800000"/>
              <a:headEnd/>
              <a:tailEnd/>
            </a:ln>
          </p:spPr>
          <p:txBody>
            <a:bodyPr wrap="square" lIns="88873" tIns="88873" rIns="88873" bIns="88873" rtlCol="0" anchor="ctr"/>
            <a:lstStyle/>
            <a:p>
              <a:pPr algn="ctr" defTabSz="816125">
                <a:lnSpc>
                  <a:spcPct val="106000"/>
                </a:lnSpc>
              </a:pPr>
              <a:endParaRPr lang="en-US" sz="1053" b="1" dirty="0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 bwMode="gray">
            <a:xfrm>
              <a:off x="8354056" y="1559180"/>
              <a:ext cx="163996" cy="157107"/>
            </a:xfrm>
            <a:prstGeom prst="ellipse">
              <a:avLst/>
            </a:prstGeom>
            <a:solidFill>
              <a:srgbClr val="FFFFFF"/>
            </a:solidFill>
            <a:ln w="38100" cmpd="sng" algn="ctr">
              <a:solidFill>
                <a:srgbClr val="81BC00"/>
              </a:solidFill>
              <a:miter lim="800000"/>
              <a:headEnd/>
              <a:tailEnd/>
            </a:ln>
          </p:spPr>
          <p:txBody>
            <a:bodyPr wrap="square" lIns="88873" tIns="88873" rIns="88873" bIns="88873" rtlCol="0" anchor="ctr"/>
            <a:lstStyle/>
            <a:p>
              <a:pPr algn="ctr" defTabSz="816125">
                <a:lnSpc>
                  <a:spcPct val="106000"/>
                </a:lnSpc>
              </a:pPr>
              <a:endParaRPr lang="en-US" sz="1053" b="1" dirty="0">
                <a:solidFill>
                  <a:prstClr val="white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 bwMode="gray">
            <a:xfrm>
              <a:off x="8803968" y="3124196"/>
              <a:ext cx="167260" cy="160235"/>
            </a:xfrm>
            <a:prstGeom prst="ellipse">
              <a:avLst/>
            </a:prstGeom>
            <a:solidFill>
              <a:srgbClr val="FFFFFF"/>
            </a:solidFill>
            <a:ln w="38100" cmpd="sng" algn="ctr">
              <a:solidFill>
                <a:srgbClr val="81BC00"/>
              </a:solidFill>
              <a:miter lim="800000"/>
              <a:headEnd/>
              <a:tailEnd/>
            </a:ln>
          </p:spPr>
          <p:txBody>
            <a:bodyPr wrap="square" lIns="88873" tIns="88873" rIns="88873" bIns="88873" rtlCol="0" anchor="ctr"/>
            <a:lstStyle/>
            <a:p>
              <a:pPr algn="ctr" defTabSz="816125">
                <a:lnSpc>
                  <a:spcPct val="106000"/>
                </a:lnSpc>
              </a:pPr>
              <a:endParaRPr lang="en-US" sz="1053" b="1" dirty="0">
                <a:solidFill>
                  <a:prstClr val="white"/>
                </a:solidFill>
              </a:endParaRPr>
            </a:p>
          </p:txBody>
        </p:sp>
        <p:sp>
          <p:nvSpPr>
            <p:cNvPr id="115" name="Oval 114"/>
            <p:cNvSpPr/>
            <p:nvPr/>
          </p:nvSpPr>
          <p:spPr bwMode="gray">
            <a:xfrm>
              <a:off x="8850352" y="5417013"/>
              <a:ext cx="174480" cy="167152"/>
            </a:xfrm>
            <a:prstGeom prst="ellipse">
              <a:avLst/>
            </a:prstGeom>
            <a:solidFill>
              <a:srgbClr val="FFFFFF"/>
            </a:solidFill>
            <a:ln w="38100" cmpd="sng" algn="ctr">
              <a:solidFill>
                <a:srgbClr val="81BC00"/>
              </a:solidFill>
              <a:miter lim="800000"/>
              <a:headEnd/>
              <a:tailEnd/>
            </a:ln>
          </p:spPr>
          <p:txBody>
            <a:bodyPr wrap="square" lIns="88873" tIns="88873" rIns="88873" bIns="88873" rtlCol="0" anchor="ctr"/>
            <a:lstStyle/>
            <a:p>
              <a:pPr algn="ctr" defTabSz="816125">
                <a:lnSpc>
                  <a:spcPct val="106000"/>
                </a:lnSpc>
              </a:pPr>
              <a:endParaRPr lang="en-US" sz="1053" b="1" dirty="0">
                <a:solidFill>
                  <a:prstClr val="white"/>
                </a:solidFill>
              </a:endParaRPr>
            </a:p>
          </p:txBody>
        </p:sp>
        <p:sp>
          <p:nvSpPr>
            <p:cNvPr id="116" name="Oval 115"/>
            <p:cNvSpPr/>
            <p:nvPr/>
          </p:nvSpPr>
          <p:spPr bwMode="gray">
            <a:xfrm>
              <a:off x="8689145" y="6166485"/>
              <a:ext cx="201946" cy="193464"/>
            </a:xfrm>
            <a:prstGeom prst="ellipse">
              <a:avLst/>
            </a:prstGeom>
            <a:solidFill>
              <a:srgbClr val="FFFFFF"/>
            </a:solidFill>
            <a:ln w="38100" cmpd="sng" algn="ctr">
              <a:solidFill>
                <a:srgbClr val="81BC00"/>
              </a:solidFill>
              <a:miter lim="800000"/>
              <a:headEnd/>
              <a:tailEnd/>
            </a:ln>
          </p:spPr>
          <p:txBody>
            <a:bodyPr wrap="square" lIns="88873" tIns="88873" rIns="88873" bIns="88873" rtlCol="0" anchor="ctr"/>
            <a:lstStyle/>
            <a:p>
              <a:pPr algn="ctr" defTabSz="816125">
                <a:lnSpc>
                  <a:spcPct val="106000"/>
                </a:lnSpc>
              </a:pPr>
              <a:endParaRPr lang="en-US" sz="1053" b="1" dirty="0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 bwMode="gray">
            <a:xfrm>
              <a:off x="8821648" y="2334698"/>
              <a:ext cx="163996" cy="157107"/>
            </a:xfrm>
            <a:prstGeom prst="ellipse">
              <a:avLst/>
            </a:prstGeom>
            <a:solidFill>
              <a:srgbClr val="FFFFFF"/>
            </a:solidFill>
            <a:ln w="38100" cmpd="sng" algn="ctr">
              <a:solidFill>
                <a:srgbClr val="81BC00"/>
              </a:solidFill>
              <a:miter lim="800000"/>
              <a:headEnd/>
              <a:tailEnd/>
            </a:ln>
          </p:spPr>
          <p:txBody>
            <a:bodyPr wrap="square" lIns="88873" tIns="88873" rIns="88873" bIns="88873" rtlCol="0" anchor="ctr"/>
            <a:lstStyle/>
            <a:p>
              <a:pPr algn="ctr" defTabSz="816125">
                <a:lnSpc>
                  <a:spcPct val="106000"/>
                </a:lnSpc>
              </a:pPr>
              <a:endParaRPr lang="en-US" sz="1053" b="1" dirty="0">
                <a:solidFill>
                  <a:prstClr val="white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 bwMode="gray">
            <a:xfrm>
              <a:off x="8479700" y="3890068"/>
              <a:ext cx="143381" cy="137358"/>
            </a:xfrm>
            <a:prstGeom prst="ellipse">
              <a:avLst/>
            </a:prstGeom>
            <a:solidFill>
              <a:srgbClr val="FFFFFF"/>
            </a:solidFill>
            <a:ln w="38100" cmpd="sng" algn="ctr">
              <a:solidFill>
                <a:srgbClr val="81BC00"/>
              </a:solidFill>
              <a:miter lim="800000"/>
              <a:headEnd/>
              <a:tailEnd/>
            </a:ln>
          </p:spPr>
          <p:txBody>
            <a:bodyPr wrap="square" lIns="88873" tIns="88873" rIns="88873" bIns="88873" rtlCol="0" anchor="ctr"/>
            <a:lstStyle/>
            <a:p>
              <a:pPr algn="ctr" defTabSz="816125">
                <a:lnSpc>
                  <a:spcPct val="106000"/>
                </a:lnSpc>
              </a:pPr>
              <a:endParaRPr lang="en-US" sz="1053" b="1" dirty="0">
                <a:solidFill>
                  <a:prstClr val="white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 bwMode="gray">
            <a:xfrm>
              <a:off x="8131859" y="4654422"/>
              <a:ext cx="149082" cy="142819"/>
            </a:xfrm>
            <a:prstGeom prst="ellipse">
              <a:avLst/>
            </a:prstGeom>
            <a:solidFill>
              <a:srgbClr val="FFFFFF"/>
            </a:solidFill>
            <a:ln w="38100" cmpd="sng" algn="ctr">
              <a:solidFill>
                <a:srgbClr val="81BC00"/>
              </a:solidFill>
              <a:miter lim="800000"/>
              <a:headEnd/>
              <a:tailEnd/>
            </a:ln>
          </p:spPr>
          <p:txBody>
            <a:bodyPr wrap="square" lIns="88873" tIns="88873" rIns="88873" bIns="88873" rtlCol="0" anchor="ctr"/>
            <a:lstStyle/>
            <a:p>
              <a:pPr algn="ctr" defTabSz="816125">
                <a:lnSpc>
                  <a:spcPct val="106000"/>
                </a:lnSpc>
              </a:pPr>
              <a:endParaRPr lang="en-US" sz="1053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 bwMode="gray">
          <a:xfrm>
            <a:off x="-1060756" y="5882175"/>
            <a:ext cx="4384110" cy="460095"/>
          </a:xfrm>
          <a:prstGeom prst="rect">
            <a:avLst/>
          </a:prstGeom>
        </p:spPr>
        <p:txBody>
          <a:bodyPr wrap="square" lIns="0" rIns="0" rtlCol="0" anchor="b" anchorCtr="0">
            <a:normAutofit/>
          </a:bodyPr>
          <a:lstStyle/>
          <a:p>
            <a:pPr algn="r">
              <a:lnSpc>
                <a:spcPts val="900"/>
              </a:lnSpc>
            </a:pPr>
            <a:r>
              <a:rPr lang="en-US" sz="900" dirty="0">
                <a:solidFill>
                  <a:schemeClr val="tx1"/>
                </a:solidFill>
              </a:rPr>
              <a:t>Source: 2017 Bersin Predictions, Deloitte Digital DNA</a:t>
            </a:r>
          </a:p>
        </p:txBody>
      </p:sp>
    </p:spTree>
    <p:extLst>
      <p:ext uri="{BB962C8B-B14F-4D97-AF65-F5344CB8AC3E}">
        <p14:creationId xmlns:p14="http://schemas.microsoft.com/office/powerpoint/2010/main" val="3423314381"/>
      </p:ext>
    </p:extLst>
  </p:cSld>
  <p:clrMapOvr>
    <a:masterClrMapping/>
  </p:clrMapOvr>
  <p:transition xmlns:p14="http://schemas.microsoft.com/office/powerpoint/2010/main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E113F-ABFB-4861-A7C2-A9EBAAC4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Today’s Economy, Trust Pays Off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C67B546-A994-437D-AEF8-F5570782F6F5}"/>
              </a:ext>
            </a:extLst>
          </p:cNvPr>
          <p:cNvGrpSpPr/>
          <p:nvPr/>
        </p:nvGrpSpPr>
        <p:grpSpPr>
          <a:xfrm>
            <a:off x="1083226" y="1694329"/>
            <a:ext cx="10326603" cy="3926814"/>
            <a:chOff x="1083226" y="1694329"/>
            <a:chExt cx="10326603" cy="39268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9E364C5-58D3-4BA5-AC42-5845B07D9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3226" y="1802019"/>
              <a:ext cx="10178685" cy="38191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B53AFB5-65B5-46B3-8495-CA2AA30C15DA}"/>
                </a:ext>
              </a:extLst>
            </p:cNvPr>
            <p:cNvSpPr/>
            <p:nvPr/>
          </p:nvSpPr>
          <p:spPr bwMode="auto">
            <a:xfrm>
              <a:off x="10038229" y="1694329"/>
              <a:ext cx="1371600" cy="79337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28" charset="-128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D8C3716-A4B7-4864-8BD9-EFE4623B4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91" y="290138"/>
            <a:ext cx="1079216" cy="53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271781"/>
      </p:ext>
    </p:extLst>
  </p:cSld>
  <p:clrMapOvr>
    <a:masterClrMapping/>
  </p:clrMapOvr>
  <p:transition xmlns:p14="http://schemas.microsoft.com/office/powerpoint/2010/main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27FADA-C568-4DD6-A4D6-7A361B56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the Firm</a:t>
            </a:r>
            <a:br>
              <a:rPr lang="en-US" dirty="0"/>
            </a:br>
            <a:r>
              <a:rPr lang="en-US" i="1" dirty="0"/>
              <a:t>Are You Ready?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B7831F-E832-4BE2-A899-CA1BC0128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612" y="633934"/>
            <a:ext cx="3565326" cy="52127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8C66CE0-38BF-4EA2-A2A9-041F484ACE69}"/>
              </a:ext>
            </a:extLst>
          </p:cNvPr>
          <p:cNvSpPr/>
          <p:nvPr/>
        </p:nvSpPr>
        <p:spPr>
          <a:xfrm>
            <a:off x="578265" y="598743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https://www.oreilly.com/business/free/future-of-the-firm.csp</a:t>
            </a:r>
            <a:r>
              <a:rPr lang="en-US" sz="105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5C9E196-4B35-4E79-81E9-ABCD36D7DCE9}"/>
              </a:ext>
            </a:extLst>
          </p:cNvPr>
          <p:cNvSpPr/>
          <p:nvPr/>
        </p:nvSpPr>
        <p:spPr>
          <a:xfrm>
            <a:off x="820062" y="2112321"/>
            <a:ext cx="64346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Trust, Responsibility, Credibility, Honesty, and Transparency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The Search for Meaning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New Leadership Models and Generational Change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Big Systemic Thinking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New Kinds of Partnerships Between People and Machines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From Hierarchies to Networks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Free Agency, Personal Brands, and the Evolving Employer/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A New Employee Relationship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Compensation Beyond Pay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Diversity, Inclusion, and Fairness at 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MinionPro-Regular"/>
              </a:rPr>
              <a:t>Board Governance and Diversity</a:t>
            </a:r>
          </a:p>
        </p:txBody>
      </p:sp>
    </p:spTree>
    <p:extLst>
      <p:ext uri="{BB962C8B-B14F-4D97-AF65-F5344CB8AC3E}">
        <p14:creationId xmlns:p14="http://schemas.microsoft.com/office/powerpoint/2010/main" val="894944262"/>
      </p:ext>
    </p:extLst>
  </p:cSld>
  <p:clrMapOvr>
    <a:masterClrMapping/>
  </p:clrMapOvr>
  <p:transition xmlns:p14="http://schemas.microsoft.com/office/powerpoint/2010/main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r="-36"/>
          <a:stretch/>
        </p:blipFill>
        <p:spPr>
          <a:xfrm>
            <a:off x="-26893" y="0"/>
            <a:ext cx="12223376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2DBAC5-5A17-427D-B890-A436D9019EA2}"/>
              </a:ext>
            </a:extLst>
          </p:cNvPr>
          <p:cNvSpPr txBox="1"/>
          <p:nvPr/>
        </p:nvSpPr>
        <p:spPr>
          <a:xfrm>
            <a:off x="510073" y="995265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2019:  A Year To Take Action</a:t>
            </a: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i="1" dirty="0">
                <a:solidFill>
                  <a:schemeClr val="bg1"/>
                </a:solidFill>
              </a:rPr>
              <a:t>Get ready for the Future of the Firm – it’s here now.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662DB2-2AFF-433C-991C-1042BAAD5CAF}"/>
              </a:ext>
            </a:extLst>
          </p:cNvPr>
          <p:cNvSpPr txBox="1"/>
          <p:nvPr/>
        </p:nvSpPr>
        <p:spPr>
          <a:xfrm>
            <a:off x="367004" y="578187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www.joshbersin.com/predictions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40136"/>
      </p:ext>
    </p:extLst>
  </p:cSld>
  <p:clrMapOvr>
    <a:masterClrMapping/>
  </p:clrMapOvr>
  <p:transition xmlns:p14="http://schemas.microsoft.com/office/powerpoint/2010/main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1350398"/>
            <a:ext cx="12192000" cy="4913672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square" lIns="89122" tIns="89122" rIns="89122" bIns="89122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68" y="1395252"/>
            <a:ext cx="7572264" cy="48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264" y="6049937"/>
            <a:ext cx="679347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2"/>
              </a:spcBef>
              <a:buSzPct val="100000"/>
            </a:pPr>
            <a:r>
              <a:rPr lang="en-US" sz="1000" dirty="0">
                <a:solidFill>
                  <a:srgbClr val="313131"/>
                </a:solidFill>
              </a:rPr>
              <a:t>Source: U.S. Bureau of Labor Statistics</a:t>
            </a:r>
            <a:endParaRPr lang="en-GB" sz="1000" dirty="0">
              <a:solidFill>
                <a:srgbClr val="31313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EC61EFC6-95F6-4308-9412-12B5D5AFD2D6}"/>
              </a:ext>
            </a:extLst>
          </p:cNvPr>
          <p:cNvCxnSpPr/>
          <p:nvPr/>
        </p:nvCxnSpPr>
        <p:spPr bwMode="auto">
          <a:xfrm flipV="1">
            <a:off x="9909455" y="2503748"/>
            <a:ext cx="863126" cy="940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42667D0-AA8D-4FC1-84A6-A2CEA893DA39}"/>
              </a:ext>
            </a:extLst>
          </p:cNvPr>
          <p:cNvCxnSpPr>
            <a:cxnSpLocks/>
          </p:cNvCxnSpPr>
          <p:nvPr/>
        </p:nvCxnSpPr>
        <p:spPr bwMode="auto">
          <a:xfrm>
            <a:off x="9708022" y="4989150"/>
            <a:ext cx="962281" cy="716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AED93D8E-9024-42A1-AEEF-4200C39E5E64}"/>
              </a:ext>
            </a:extLst>
          </p:cNvPr>
          <p:cNvSpPr/>
          <p:nvPr/>
        </p:nvSpPr>
        <p:spPr bwMode="auto">
          <a:xfrm>
            <a:off x="10935223" y="2503748"/>
            <a:ext cx="584508" cy="259119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98E838-7648-464E-B5CC-A40A2C439EDD}"/>
              </a:ext>
            </a:extLst>
          </p:cNvPr>
          <p:cNvSpPr txBox="1"/>
          <p:nvPr/>
        </p:nvSpPr>
        <p:spPr>
          <a:xfrm>
            <a:off x="9857907" y="3359567"/>
            <a:ext cx="1221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Gap</a:t>
            </a:r>
            <a:br>
              <a:rPr lang="en-US" b="1" dirty="0"/>
            </a:br>
            <a:r>
              <a:rPr lang="en-US" b="1" dirty="0"/>
              <a:t>Widening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D4DCD1A2-11F5-424C-9DC7-4E6C44557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Means Shift To Service-Based Economy</a:t>
            </a:r>
          </a:p>
        </p:txBody>
      </p:sp>
    </p:spTree>
    <p:extLst>
      <p:ext uri="{BB962C8B-B14F-4D97-AF65-F5344CB8AC3E}">
        <p14:creationId xmlns:p14="http://schemas.microsoft.com/office/powerpoint/2010/main" val="1504562320"/>
      </p:ext>
    </p:extLst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42E845-F905-4078-B249-64EA58309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21" y="1704393"/>
            <a:ext cx="9727095" cy="40520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B705E3D-99E7-4331-A3A7-9B7087B7DB90}"/>
              </a:ext>
            </a:extLst>
          </p:cNvPr>
          <p:cNvGrpSpPr/>
          <p:nvPr/>
        </p:nvGrpSpPr>
        <p:grpSpPr>
          <a:xfrm>
            <a:off x="1715133" y="1766596"/>
            <a:ext cx="8156655" cy="2888165"/>
            <a:chOff x="1459964" y="2059230"/>
            <a:chExt cx="6119355" cy="28890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3E7D069-6391-40DA-8EED-84F6147D5174}"/>
                </a:ext>
              </a:extLst>
            </p:cNvPr>
            <p:cNvGrpSpPr/>
            <p:nvPr/>
          </p:nvGrpSpPr>
          <p:grpSpPr>
            <a:xfrm>
              <a:off x="2657904" y="2059230"/>
              <a:ext cx="4921415" cy="1507694"/>
              <a:chOff x="2657904" y="2059230"/>
              <a:chExt cx="4921415" cy="1507694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8678119A-9D99-43DB-9A07-948F39F921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57904" y="2059230"/>
                <a:ext cx="4921415" cy="1507694"/>
              </a:xfrm>
              <a:prstGeom prst="line">
                <a:avLst/>
              </a:prstGeom>
              <a:ln w="5715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D7338745-3134-4F28-A050-FB618D7B0AA7}"/>
                  </a:ext>
                </a:extLst>
              </p:cNvPr>
              <p:cNvSpPr txBox="1"/>
              <p:nvPr/>
            </p:nvSpPr>
            <p:spPr>
              <a:xfrm rot="20766116">
                <a:off x="3644074" y="2354550"/>
                <a:ext cx="2757382" cy="3077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99" b="1" dirty="0">
                    <a:solidFill>
                      <a:srgbClr val="FF0000"/>
                    </a:solidFill>
                  </a:rPr>
                  <a:t>Historically productivity is slowing</a:t>
                </a: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9E308358-FFEA-49D1-9A06-3B5D9BF6EA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9964" y="3566922"/>
              <a:ext cx="1092014" cy="1381352"/>
            </a:xfrm>
            <a:prstGeom prst="line">
              <a:avLst/>
            </a:prstGeom>
            <a:ln w="571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3C2D9B-09C6-4A73-9BA5-D4F76F99D635}"/>
              </a:ext>
            </a:extLst>
          </p:cNvPr>
          <p:cNvSpPr txBox="1"/>
          <p:nvPr/>
        </p:nvSpPr>
        <p:spPr>
          <a:xfrm>
            <a:off x="6383143" y="5541047"/>
            <a:ext cx="454327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Source: U.S. Bureau of Labor Statistics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xmlns="" id="{47A72F2D-B529-4082-8154-BD626443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Workforce Productivity</a:t>
            </a:r>
          </a:p>
        </p:txBody>
      </p:sp>
      <p:sp>
        <p:nvSpPr>
          <p:cNvPr id="16" name="Rounded Rectangular Callout 21">
            <a:extLst>
              <a:ext uri="{FF2B5EF4-FFF2-40B4-BE49-F238E27FC236}">
                <a16:creationId xmlns:a16="http://schemas.microsoft.com/office/drawing/2014/main" xmlns="" id="{FABE8001-516A-4ED1-9E9C-6F7EC6B7D2A6}"/>
              </a:ext>
            </a:extLst>
          </p:cNvPr>
          <p:cNvSpPr/>
          <p:nvPr/>
        </p:nvSpPr>
        <p:spPr bwMode="gray">
          <a:xfrm>
            <a:off x="893211" y="5853461"/>
            <a:ext cx="2179045" cy="370736"/>
          </a:xfrm>
          <a:prstGeom prst="wedgeRoundRectCallout">
            <a:avLst>
              <a:gd name="adj1" fmla="val -3910"/>
              <a:gd name="adj2" fmla="val -195278"/>
              <a:gd name="adj3" fmla="val 16667"/>
            </a:avLst>
          </a:prstGeom>
          <a:solidFill>
            <a:srgbClr val="82B866"/>
          </a:solidFill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/>
          <a:lstStyle/>
          <a:p>
            <a:pPr algn="ctr">
              <a:buFont typeface="Wingdings 2" pitchFamily="18" charset="2"/>
              <a:buNone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iPhone Launched</a:t>
            </a:r>
          </a:p>
        </p:txBody>
      </p:sp>
      <p:sp>
        <p:nvSpPr>
          <p:cNvPr id="18" name="Rounded Rectangular Callout 22">
            <a:extLst>
              <a:ext uri="{FF2B5EF4-FFF2-40B4-BE49-F238E27FC236}">
                <a16:creationId xmlns:a16="http://schemas.microsoft.com/office/drawing/2014/main" xmlns="" id="{1D0B7FDA-C7B4-4961-AC51-748AF678BADB}"/>
              </a:ext>
            </a:extLst>
          </p:cNvPr>
          <p:cNvSpPr/>
          <p:nvPr/>
        </p:nvSpPr>
        <p:spPr bwMode="gray">
          <a:xfrm>
            <a:off x="3520556" y="5853858"/>
            <a:ext cx="2753935" cy="370339"/>
          </a:xfrm>
          <a:prstGeom prst="wedgeRoundRectCallout">
            <a:avLst>
              <a:gd name="adj1" fmla="val -3910"/>
              <a:gd name="adj2" fmla="val -195278"/>
              <a:gd name="adj3" fmla="val 16667"/>
            </a:avLst>
          </a:prstGeom>
          <a:solidFill>
            <a:srgbClr val="82B866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buFont typeface="Wingdings 2" pitchFamily="18" charset="2"/>
              <a:buNone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Million Twitter Users</a:t>
            </a:r>
          </a:p>
        </p:txBody>
      </p:sp>
      <p:sp>
        <p:nvSpPr>
          <p:cNvPr id="19" name="Rounded Rectangular Callout 34">
            <a:extLst>
              <a:ext uri="{FF2B5EF4-FFF2-40B4-BE49-F238E27FC236}">
                <a16:creationId xmlns:a16="http://schemas.microsoft.com/office/drawing/2014/main" xmlns="" id="{4476B63E-617C-47C0-9AB0-748DD4B5320D}"/>
              </a:ext>
            </a:extLst>
          </p:cNvPr>
          <p:cNvSpPr/>
          <p:nvPr/>
        </p:nvSpPr>
        <p:spPr bwMode="gray">
          <a:xfrm>
            <a:off x="6520573" y="5835961"/>
            <a:ext cx="2533387" cy="370340"/>
          </a:xfrm>
          <a:prstGeom prst="wedgeRoundRectCallout">
            <a:avLst>
              <a:gd name="adj1" fmla="val -3910"/>
              <a:gd name="adj2" fmla="val -195278"/>
              <a:gd name="adj3" fmla="val 16667"/>
            </a:avLst>
          </a:prstGeom>
          <a:solidFill>
            <a:srgbClr val="82B866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buFont typeface="Wingdings 2" pitchFamily="18" charset="2"/>
              <a:buNone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Billion Smartphones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671DE32-3150-4EAC-9297-3D8F1903516B}"/>
              </a:ext>
            </a:extLst>
          </p:cNvPr>
          <p:cNvSpPr txBox="1"/>
          <p:nvPr/>
        </p:nvSpPr>
        <p:spPr>
          <a:xfrm>
            <a:off x="1097948" y="1479168"/>
            <a:ext cx="3412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4363A"/>
                </a:solidFill>
              </a:rPr>
              <a:t>US Non Farm Labor Productivity</a:t>
            </a:r>
          </a:p>
        </p:txBody>
      </p:sp>
    </p:spTree>
    <p:extLst>
      <p:ext uri="{BB962C8B-B14F-4D97-AF65-F5344CB8AC3E}">
        <p14:creationId xmlns:p14="http://schemas.microsoft.com/office/powerpoint/2010/main" val="306694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FBD1CCB4-E555-418C-A620-751711FCC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External Issues</a:t>
            </a:r>
          </a:p>
          <a:p>
            <a:pPr lvl="1"/>
            <a:r>
              <a:rPr lang="en-US" b="1" dirty="0"/>
              <a:t>Risk of recession		44%</a:t>
            </a:r>
          </a:p>
          <a:p>
            <a:pPr lvl="1"/>
            <a:r>
              <a:rPr lang="en-US" dirty="0"/>
              <a:t>Political instability			39%</a:t>
            </a:r>
          </a:p>
          <a:p>
            <a:pPr lvl="1"/>
            <a:r>
              <a:rPr lang="en-US" dirty="0"/>
              <a:t>New competitors			29%</a:t>
            </a:r>
          </a:p>
          <a:p>
            <a:pPr lvl="1"/>
            <a:r>
              <a:rPr lang="en-US" dirty="0"/>
              <a:t>Declining trust			28%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</a:rPr>
              <a:t>Internal Issues</a:t>
            </a:r>
          </a:p>
          <a:p>
            <a:pPr lvl="1"/>
            <a:r>
              <a:rPr lang="en-US" b="1" dirty="0"/>
              <a:t>Attracting and retaining talent 	62%</a:t>
            </a:r>
          </a:p>
          <a:p>
            <a:pPr lvl="1"/>
            <a:r>
              <a:rPr lang="en-US" dirty="0"/>
              <a:t>New digital business models	52%</a:t>
            </a:r>
          </a:p>
          <a:p>
            <a:pPr lvl="1"/>
            <a:r>
              <a:rPr lang="en-US" dirty="0"/>
              <a:t>Developing next gen leaders	41%</a:t>
            </a:r>
          </a:p>
          <a:p>
            <a:pPr lvl="1"/>
            <a:r>
              <a:rPr lang="en-US" dirty="0"/>
              <a:t>Aligning comp with performance	28%</a:t>
            </a:r>
          </a:p>
          <a:p>
            <a:pPr lvl="1"/>
            <a:r>
              <a:rPr lang="en-US" dirty="0"/>
              <a:t>Reducing cost			22%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E3B41-02E2-4882-AAE5-32A13C5D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CEO’s Perspective: Talent Critical To Success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69F1DA-84AA-4A8E-9CD2-DF4FABEEA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706" y="1546789"/>
            <a:ext cx="3456068" cy="44871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E695EE0-2B54-4900-B757-7F13A2E65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54" y="1540990"/>
            <a:ext cx="5646746" cy="429853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PWC and Conference Board see economic slowdown in US, Europe and China to 3% or lower.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All major economies see </a:t>
            </a:r>
            <a:r>
              <a:rPr lang="en-US" sz="1600" b="1" dirty="0">
                <a:solidFill>
                  <a:srgbClr val="FF0000"/>
                </a:solidFill>
              </a:rPr>
              <a:t>shrinking population</a:t>
            </a:r>
            <a:r>
              <a:rPr lang="en-US" sz="1600" dirty="0"/>
              <a:t>:</a:t>
            </a:r>
            <a:br>
              <a:rPr lang="en-US" sz="1600" dirty="0"/>
            </a:br>
            <a:r>
              <a:rPr lang="en-US" sz="1600" dirty="0"/>
              <a:t>US Birth Rate now at 1.7, UK is 1.8, Germany is 1.5, Japan is 1.4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Lower birth rate will create a </a:t>
            </a:r>
            <a:r>
              <a:rPr lang="en-US" sz="1600" i="1" dirty="0"/>
              <a:t>shortage of workers, </a:t>
            </a:r>
            <a:r>
              <a:rPr lang="en-US" sz="1600" dirty="0"/>
              <a:t>forcing companies to grow through “</a:t>
            </a:r>
            <a:r>
              <a:rPr lang="en-US" sz="1600" i="1" dirty="0"/>
              <a:t>increased productivity and quality of labor</a:t>
            </a:r>
            <a:r>
              <a:rPr lang="en-US" sz="1600" dirty="0"/>
              <a:t>.” (read “skills”)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dirty="0"/>
          </a:p>
          <a:p>
            <a:pPr>
              <a:spcBef>
                <a:spcPts val="600"/>
              </a:spcBef>
            </a:pPr>
            <a:r>
              <a:rPr lang="en-US" sz="1600" dirty="0"/>
              <a:t>HR leaders will rule.  Engagement, productivity, and learning will </a:t>
            </a:r>
            <a:r>
              <a:rPr lang="en-US" sz="1600" dirty="0">
                <a:solidFill>
                  <a:srgbClr val="FF0000"/>
                </a:solidFill>
              </a:rPr>
              <a:t>be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the growth drivers</a:t>
            </a:r>
            <a:r>
              <a:rPr lang="en-US" sz="1600" dirty="0"/>
              <a:t> for the future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E44962-EC98-4E78-91BB-32E544CC8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 Growth Must Now Be Driven By Productivity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58B7C3-CD61-46BB-8940-D975069585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543" y="1301750"/>
            <a:ext cx="5100466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61" y="1626086"/>
            <a:ext cx="6196260" cy="42796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9900" y="1572819"/>
            <a:ext cx="2673615" cy="1554502"/>
          </a:xfrm>
          <a:prstGeom prst="rect">
            <a:avLst/>
          </a:prstGeom>
        </p:spPr>
        <p:txBody>
          <a:bodyPr wrap="square" lIns="91669" tIns="45834" rIns="91669" bIns="45834">
            <a:spAutoFit/>
          </a:bodyPr>
          <a:lstStyle/>
          <a:p>
            <a:r>
              <a:rPr lang="en-US" sz="1600" dirty="0"/>
              <a:t>“Since 1840 there has been an increase in life expectancy of three months for every year.”</a:t>
            </a:r>
          </a:p>
          <a:p>
            <a:endParaRPr lang="en-US" sz="1050" dirty="0"/>
          </a:p>
          <a:p>
            <a:r>
              <a:rPr lang="en-US" sz="900" dirty="0" err="1"/>
              <a:t>Gratton</a:t>
            </a:r>
            <a:r>
              <a:rPr lang="en-US" sz="900" dirty="0"/>
              <a:t>, Lynda; Scott, Andrew. </a:t>
            </a:r>
            <a:br>
              <a:rPr lang="en-US" sz="900" dirty="0"/>
            </a:br>
            <a:r>
              <a:rPr lang="en-US" sz="900" i="1" dirty="0"/>
              <a:t>The 100-Year Life</a:t>
            </a:r>
            <a:endParaRPr lang="en-US" sz="1050" i="1" dirty="0"/>
          </a:p>
        </p:txBody>
      </p:sp>
      <p:sp>
        <p:nvSpPr>
          <p:cNvPr id="8" name="Rectangular Callout 7"/>
          <p:cNvSpPr/>
          <p:nvPr/>
        </p:nvSpPr>
        <p:spPr bwMode="gray">
          <a:xfrm>
            <a:off x="9839060" y="2255577"/>
            <a:ext cx="2138891" cy="1127704"/>
          </a:xfrm>
          <a:prstGeom prst="wedgeRectCallout">
            <a:avLst>
              <a:gd name="adj1" fmla="val -133205"/>
              <a:gd name="adj2" fmla="val -74110"/>
            </a:avLst>
          </a:prstGeom>
          <a:solidFill>
            <a:schemeClr val="accent2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9122" tIns="89122" rIns="89122" bIns="89122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n-US" sz="1100" b="1" dirty="0">
                <a:solidFill>
                  <a:schemeClr val="bg1"/>
                </a:solidFill>
              </a:rPr>
              <a:t>Today’s US fertility rate is 1.7, unable to replace the workforce we have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1553" y="5962971"/>
            <a:ext cx="591956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2"/>
              </a:spcBef>
              <a:buSzPct val="100000"/>
            </a:pPr>
            <a:r>
              <a:rPr lang="en-US" sz="1800" b="1" dirty="0">
                <a:solidFill>
                  <a:srgbClr val="313131"/>
                </a:solidFill>
              </a:rPr>
              <a:t>Increase in Life Expectancy Over Time</a:t>
            </a:r>
          </a:p>
          <a:p>
            <a:pPr>
              <a:spcBef>
                <a:spcPts val="602"/>
              </a:spcBef>
              <a:buSzPct val="100000"/>
            </a:pPr>
            <a:r>
              <a:rPr lang="en-US" sz="800" dirty="0">
                <a:solidFill>
                  <a:srgbClr val="313131"/>
                </a:solidFill>
              </a:rPr>
              <a:t>    http://www.mortality.org/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C9DF60E-830E-4CDB-9A3B-9B1E8617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Longevity Dividend</a:t>
            </a:r>
          </a:p>
        </p:txBody>
      </p:sp>
    </p:spTree>
    <p:extLst>
      <p:ext uri="{BB962C8B-B14F-4D97-AF65-F5344CB8AC3E}">
        <p14:creationId xmlns:p14="http://schemas.microsoft.com/office/powerpoint/2010/main" val="4203163609"/>
      </p:ext>
    </p:extLst>
  </p:cSld>
  <p:clrMapOvr>
    <a:masterClrMapping/>
  </p:clrMapOvr>
  <p:transition xmlns:p14="http://schemas.microsoft.com/office/powerpoint/2010/main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Blank Presentation">
  <a:themeElements>
    <a:clrScheme name="Custom 2">
      <a:dk1>
        <a:srgbClr val="000000"/>
      </a:dk1>
      <a:lt1>
        <a:srgbClr val="FFFFFF"/>
      </a:lt1>
      <a:dk2>
        <a:srgbClr val="175675"/>
      </a:dk2>
      <a:lt2>
        <a:srgbClr val="FFFFFF"/>
      </a:lt2>
      <a:accent1>
        <a:srgbClr val="17365D"/>
      </a:accent1>
      <a:accent2>
        <a:srgbClr val="29AADB"/>
      </a:accent2>
      <a:accent3>
        <a:srgbClr val="FF6200"/>
      </a:accent3>
      <a:accent4>
        <a:srgbClr val="B41400"/>
      </a:accent4>
      <a:accent5>
        <a:srgbClr val="6EAA2E"/>
      </a:accent5>
      <a:accent6>
        <a:srgbClr val="FFC000"/>
      </a:accent6>
      <a:hlink>
        <a:srgbClr val="7F7F7F"/>
      </a:hlink>
      <a:folHlink>
        <a:srgbClr val="FF62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  <a:txDef>
      <a:spPr>
        <a:noFill/>
        <a:ln>
          <a:noFill/>
        </a:ln>
      </a:spPr>
      <a:bodyPr wrap="none" rtlCol="0" anchor="ctr">
        <a:noAutofit/>
      </a:bodyPr>
      <a:lstStyle>
        <a:defPPr algn="l">
          <a:defRPr sz="1800" b="1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538D"/>
        </a:dk2>
        <a:lt2>
          <a:srgbClr val="808080"/>
        </a:lt2>
        <a:accent1>
          <a:srgbClr val="BE2F37"/>
        </a:accent1>
        <a:accent2>
          <a:srgbClr val="939598"/>
        </a:accent2>
        <a:accent3>
          <a:srgbClr val="FFFFFF"/>
        </a:accent3>
        <a:accent4>
          <a:srgbClr val="000000"/>
        </a:accent4>
        <a:accent5>
          <a:srgbClr val="DBADAE"/>
        </a:accent5>
        <a:accent6>
          <a:srgbClr val="858789"/>
        </a:accent6>
        <a:hlink>
          <a:srgbClr val="FBB040"/>
        </a:hlink>
        <a:folHlink>
          <a:srgbClr val="73A5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BC410D-5E51-48D0-88C2-26EBA0874F9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F167E0-8089-433A-A1E5-F5745FD52D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D3AD02-3E3C-4403-924E-1087A38EEE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2019_01_BERSIN_PREDICTIONS_4.5</Template>
  <TotalTime>0</TotalTime>
  <Words>2427</Words>
  <Application>Microsoft Macintosh PowerPoint</Application>
  <PresentationFormat>Custom</PresentationFormat>
  <Paragraphs>525</Paragraphs>
  <Slides>47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Blank Presentation</vt:lpstr>
      <vt:lpstr>The Future of  the Firm  This is Not Business as Usual  </vt:lpstr>
      <vt:lpstr>The Future of the Firm Are You Ready?</vt:lpstr>
      <vt:lpstr>PowerPoint Presentation</vt:lpstr>
      <vt:lpstr>The Robots Have Arrived</vt:lpstr>
      <vt:lpstr>Digital Means Shift To Service-Based Economy</vt:lpstr>
      <vt:lpstr>History of Workforce Productivity</vt:lpstr>
      <vt:lpstr>CEO’s Perspective: Talent Critical To Success</vt:lpstr>
      <vt:lpstr>Economic Growth Must Now Be Driven By Productivity</vt:lpstr>
      <vt:lpstr>The Longevity Dividend</vt:lpstr>
      <vt:lpstr> The Alternative Workforce Isn’t Alternative Any More</vt:lpstr>
      <vt:lpstr>PowerPoint Presentation</vt:lpstr>
      <vt:lpstr>Employee Time Famine</vt:lpstr>
      <vt:lpstr>GDP Growth with Low Productivity Creates Stress</vt:lpstr>
      <vt:lpstr>Wellbeing: A Vacation Crisis</vt:lpstr>
      <vt:lpstr>Engagement Increasing, But Still A Challenge</vt:lpstr>
      <vt:lpstr>PowerPoint Presentation</vt:lpstr>
      <vt:lpstr>Employees’ Rising Skills Anxiety</vt:lpstr>
      <vt:lpstr>New Skills And Jobs More “Hybrid” Than Ever</vt:lpstr>
      <vt:lpstr>Increasing Wages and Demand for Soft Skills</vt:lpstr>
      <vt:lpstr>The Learning Curve Is The Earning Curve</vt:lpstr>
      <vt:lpstr>Learning Is Now The Most Important Thing</vt:lpstr>
      <vt:lpstr>Every Company Is Reskilling … All The Time</vt:lpstr>
      <vt:lpstr>PowerPoint Presentation</vt:lpstr>
      <vt:lpstr>And organizations must redesign themselves</vt:lpstr>
      <vt:lpstr>Agile Has Taken Off</vt:lpstr>
      <vt:lpstr>Agile Org Models Have Arrived: And They Work</vt:lpstr>
      <vt:lpstr>A New Model for Careers</vt:lpstr>
      <vt:lpstr>Need For New Career Models</vt:lpstr>
      <vt:lpstr>PowerPoint Presentation</vt:lpstr>
      <vt:lpstr>Trust Is The New Business Currency</vt:lpstr>
      <vt:lpstr>Income Inequality Accelerates</vt:lpstr>
      <vt:lpstr>Time To Talk about CEO vs. Employee Wages Too</vt:lpstr>
      <vt:lpstr>How Economic Values Have Changed</vt:lpstr>
      <vt:lpstr>PowerPoint Presentation</vt:lpstr>
      <vt:lpstr>The War for Purpose Rages</vt:lpstr>
      <vt:lpstr>PowerPoint Presentation</vt:lpstr>
      <vt:lpstr>PowerPoint Presentation</vt:lpstr>
      <vt:lpstr>PowerPoint Presentation</vt:lpstr>
      <vt:lpstr>Shift To Technology That Makes Work Easier</vt:lpstr>
      <vt:lpstr>Is AI Becoming Dangerous? 68 Dimensions Of Facial Recognition</vt:lpstr>
      <vt:lpstr>Responsibility and Ethics with AI and Data</vt:lpstr>
      <vt:lpstr>PowerPoint Presentation</vt:lpstr>
      <vt:lpstr>A New Paradigm For Management</vt:lpstr>
      <vt:lpstr>New Breed of Leadership</vt:lpstr>
      <vt:lpstr>In Today’s Economy, Trust Pays Off</vt:lpstr>
      <vt:lpstr>The Future of the Firm Are You Ready?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2017-11-28T16:56:28Z</dcterms:created>
  <dcterms:modified xsi:type="dcterms:W3CDTF">2019-03-29T20:18:54Z</dcterms:modified>
</cp:coreProperties>
</file>